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6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84" y="-1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828C77-3297-4C5D-AC78-688DF8804067}" type="datetimeFigureOut">
              <a:rPr lang="en-US" smtClean="0"/>
              <a:t>6/3/2015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4CC63-719E-4544-A2C6-2E86E691D072}" type="slidenum">
              <a:rPr lang="en-US" smtClean="0"/>
              <a:t>‹#›</a:t>
            </a:fld>
            <a:endParaRPr lang="en-US"/>
          </a:p>
        </p:txBody>
      </p:sp>
    </p:spTree>
    <p:extLst>
      <p:ext uri="{BB962C8B-B14F-4D97-AF65-F5344CB8AC3E}">
        <p14:creationId xmlns:p14="http://schemas.microsoft.com/office/powerpoint/2010/main" val="1552214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828C77-3297-4C5D-AC78-688DF8804067}" type="datetimeFigureOut">
              <a:rPr lang="en-US" smtClean="0"/>
              <a:t>6/3/2015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4CC63-719E-4544-A2C6-2E86E691D072}" type="slidenum">
              <a:rPr lang="en-US" smtClean="0"/>
              <a:t>‹#›</a:t>
            </a:fld>
            <a:endParaRPr lang="en-US"/>
          </a:p>
        </p:txBody>
      </p:sp>
    </p:spTree>
    <p:extLst>
      <p:ext uri="{BB962C8B-B14F-4D97-AF65-F5344CB8AC3E}">
        <p14:creationId xmlns:p14="http://schemas.microsoft.com/office/powerpoint/2010/main" val="3532949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828C77-3297-4C5D-AC78-688DF8804067}" type="datetimeFigureOut">
              <a:rPr lang="en-US" smtClean="0"/>
              <a:t>6/3/2015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4CC63-719E-4544-A2C6-2E86E691D072}" type="slidenum">
              <a:rPr lang="en-US" smtClean="0"/>
              <a:t>‹#›</a:t>
            </a:fld>
            <a:endParaRPr lang="en-US"/>
          </a:p>
        </p:txBody>
      </p:sp>
    </p:spTree>
    <p:extLst>
      <p:ext uri="{BB962C8B-B14F-4D97-AF65-F5344CB8AC3E}">
        <p14:creationId xmlns:p14="http://schemas.microsoft.com/office/powerpoint/2010/main" val="3122924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828C77-3297-4C5D-AC78-688DF8804067}" type="datetimeFigureOut">
              <a:rPr lang="en-US" smtClean="0"/>
              <a:t>6/3/2015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4CC63-719E-4544-A2C6-2E86E691D072}" type="slidenum">
              <a:rPr lang="en-US" smtClean="0"/>
              <a:t>‹#›</a:t>
            </a:fld>
            <a:endParaRPr lang="en-US"/>
          </a:p>
        </p:txBody>
      </p:sp>
    </p:spTree>
    <p:extLst>
      <p:ext uri="{BB962C8B-B14F-4D97-AF65-F5344CB8AC3E}">
        <p14:creationId xmlns:p14="http://schemas.microsoft.com/office/powerpoint/2010/main" val="3162564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828C77-3297-4C5D-AC78-688DF8804067}" type="datetimeFigureOut">
              <a:rPr lang="en-US" smtClean="0"/>
              <a:t>6/3/2015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4CC63-719E-4544-A2C6-2E86E691D072}" type="slidenum">
              <a:rPr lang="en-US" smtClean="0"/>
              <a:t>‹#›</a:t>
            </a:fld>
            <a:endParaRPr lang="en-US"/>
          </a:p>
        </p:txBody>
      </p:sp>
    </p:spTree>
    <p:extLst>
      <p:ext uri="{BB962C8B-B14F-4D97-AF65-F5344CB8AC3E}">
        <p14:creationId xmlns:p14="http://schemas.microsoft.com/office/powerpoint/2010/main" val="882535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828C77-3297-4C5D-AC78-688DF8804067}" type="datetimeFigureOut">
              <a:rPr lang="en-US" smtClean="0"/>
              <a:t>6/3/2015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D4CC63-719E-4544-A2C6-2E86E691D072}" type="slidenum">
              <a:rPr lang="en-US" smtClean="0"/>
              <a:t>‹#›</a:t>
            </a:fld>
            <a:endParaRPr lang="en-US"/>
          </a:p>
        </p:txBody>
      </p:sp>
    </p:spTree>
    <p:extLst>
      <p:ext uri="{BB962C8B-B14F-4D97-AF65-F5344CB8AC3E}">
        <p14:creationId xmlns:p14="http://schemas.microsoft.com/office/powerpoint/2010/main" val="696065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828C77-3297-4C5D-AC78-688DF8804067}" type="datetimeFigureOut">
              <a:rPr lang="en-US" smtClean="0"/>
              <a:t>6/3/2015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D4CC63-719E-4544-A2C6-2E86E691D072}" type="slidenum">
              <a:rPr lang="en-US" smtClean="0"/>
              <a:t>‹#›</a:t>
            </a:fld>
            <a:endParaRPr lang="en-US"/>
          </a:p>
        </p:txBody>
      </p:sp>
    </p:spTree>
    <p:extLst>
      <p:ext uri="{BB962C8B-B14F-4D97-AF65-F5344CB8AC3E}">
        <p14:creationId xmlns:p14="http://schemas.microsoft.com/office/powerpoint/2010/main" val="916936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828C77-3297-4C5D-AC78-688DF8804067}" type="datetimeFigureOut">
              <a:rPr lang="en-US" smtClean="0"/>
              <a:t>6/3/2015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D4CC63-719E-4544-A2C6-2E86E691D072}" type="slidenum">
              <a:rPr lang="en-US" smtClean="0"/>
              <a:t>‹#›</a:t>
            </a:fld>
            <a:endParaRPr lang="en-US"/>
          </a:p>
        </p:txBody>
      </p:sp>
    </p:spTree>
    <p:extLst>
      <p:ext uri="{BB962C8B-B14F-4D97-AF65-F5344CB8AC3E}">
        <p14:creationId xmlns:p14="http://schemas.microsoft.com/office/powerpoint/2010/main" val="43882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828C77-3297-4C5D-AC78-688DF8804067}" type="datetimeFigureOut">
              <a:rPr lang="en-US" smtClean="0"/>
              <a:t>6/3/2015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D4CC63-719E-4544-A2C6-2E86E691D072}" type="slidenum">
              <a:rPr lang="en-US" smtClean="0"/>
              <a:t>‹#›</a:t>
            </a:fld>
            <a:endParaRPr lang="en-US"/>
          </a:p>
        </p:txBody>
      </p:sp>
    </p:spTree>
    <p:extLst>
      <p:ext uri="{BB962C8B-B14F-4D97-AF65-F5344CB8AC3E}">
        <p14:creationId xmlns:p14="http://schemas.microsoft.com/office/powerpoint/2010/main" val="3485606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828C77-3297-4C5D-AC78-688DF8804067}" type="datetimeFigureOut">
              <a:rPr lang="en-US" smtClean="0"/>
              <a:t>6/3/2015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D4CC63-719E-4544-A2C6-2E86E691D072}" type="slidenum">
              <a:rPr lang="en-US" smtClean="0"/>
              <a:t>‹#›</a:t>
            </a:fld>
            <a:endParaRPr lang="en-US"/>
          </a:p>
        </p:txBody>
      </p:sp>
    </p:spTree>
    <p:extLst>
      <p:ext uri="{BB962C8B-B14F-4D97-AF65-F5344CB8AC3E}">
        <p14:creationId xmlns:p14="http://schemas.microsoft.com/office/powerpoint/2010/main" val="2486260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828C77-3297-4C5D-AC78-688DF8804067}" type="datetimeFigureOut">
              <a:rPr lang="en-US" smtClean="0"/>
              <a:t>6/3/2015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D4CC63-719E-4544-A2C6-2E86E691D072}" type="slidenum">
              <a:rPr lang="en-US" smtClean="0"/>
              <a:t>‹#›</a:t>
            </a:fld>
            <a:endParaRPr lang="en-US"/>
          </a:p>
        </p:txBody>
      </p:sp>
    </p:spTree>
    <p:extLst>
      <p:ext uri="{BB962C8B-B14F-4D97-AF65-F5344CB8AC3E}">
        <p14:creationId xmlns:p14="http://schemas.microsoft.com/office/powerpoint/2010/main" val="1975589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828C77-3297-4C5D-AC78-688DF8804067}" type="datetimeFigureOut">
              <a:rPr lang="en-US" smtClean="0"/>
              <a:t>6/3/2015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D4CC63-719E-4544-A2C6-2E86E691D072}" type="slidenum">
              <a:rPr lang="en-US" smtClean="0"/>
              <a:t>‹#›</a:t>
            </a:fld>
            <a:endParaRPr lang="en-US"/>
          </a:p>
        </p:txBody>
      </p:sp>
    </p:spTree>
    <p:extLst>
      <p:ext uri="{BB962C8B-B14F-4D97-AF65-F5344CB8AC3E}">
        <p14:creationId xmlns:p14="http://schemas.microsoft.com/office/powerpoint/2010/main" val="37336643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2300" y="609600"/>
            <a:ext cx="7772400" cy="1470025"/>
          </a:xfrm>
        </p:spPr>
        <p:txBody>
          <a:bodyPr>
            <a:normAutofit/>
          </a:bodyPr>
          <a:lstStyle/>
          <a:p>
            <a:r>
              <a:rPr lang="en-US" sz="2800" dirty="0" smtClean="0"/>
              <a:t>Guidesheet for the Design of Land Treatment Systems Utilized at Wineries</a:t>
            </a:r>
            <a:endParaRPr lang="en-US" sz="2800" dirty="0"/>
          </a:p>
        </p:txBody>
      </p:sp>
      <p:sp>
        <p:nvSpPr>
          <p:cNvPr id="3" name="Subtitle 2"/>
          <p:cNvSpPr>
            <a:spLocks noGrp="1"/>
          </p:cNvSpPr>
          <p:nvPr>
            <p:ph type="subTitle" idx="1"/>
          </p:nvPr>
        </p:nvSpPr>
        <p:spPr>
          <a:xfrm>
            <a:off x="762000" y="3352800"/>
            <a:ext cx="7772400" cy="2286000"/>
          </a:xfrm>
        </p:spPr>
        <p:txBody>
          <a:bodyPr>
            <a:noAutofit/>
          </a:bodyPr>
          <a:lstStyle/>
          <a:p>
            <a:pPr algn="l"/>
            <a:r>
              <a:rPr lang="en-US" sz="1800" dirty="0">
                <a:solidFill>
                  <a:schemeClr val="tx1"/>
                </a:solidFill>
                <a:cs typeface="Arial" panose="020B0604020202020204" pitchFamily="34" charset="0"/>
              </a:rPr>
              <a:t>The </a:t>
            </a:r>
            <a:r>
              <a:rPr lang="en-US" sz="1800" dirty="0" smtClean="0">
                <a:solidFill>
                  <a:schemeClr val="tx1"/>
                </a:solidFill>
                <a:cs typeface="Arial" panose="020B0604020202020204" pitchFamily="34" charset="0"/>
              </a:rPr>
              <a:t>intent:</a:t>
            </a:r>
          </a:p>
          <a:p>
            <a:pPr algn="l"/>
            <a:r>
              <a:rPr lang="en-US" sz="1800" dirty="0" smtClean="0">
                <a:solidFill>
                  <a:schemeClr val="tx1"/>
                </a:solidFill>
                <a:cs typeface="Arial" panose="020B0604020202020204" pitchFamily="34" charset="0"/>
              </a:rPr>
              <a:t> Ensure </a:t>
            </a:r>
            <a:r>
              <a:rPr lang="en-US" sz="1800" dirty="0">
                <a:solidFill>
                  <a:schemeClr val="tx1"/>
                </a:solidFill>
                <a:cs typeface="Arial" panose="020B0604020202020204" pitchFamily="34" charset="0"/>
              </a:rPr>
              <a:t>the discharge of winery wastewater is conducted in a </a:t>
            </a:r>
            <a:r>
              <a:rPr lang="en-US" sz="1800" dirty="0" smtClean="0">
                <a:solidFill>
                  <a:schemeClr val="tx1"/>
                </a:solidFill>
                <a:cs typeface="Arial" panose="020B0604020202020204" pitchFamily="34" charset="0"/>
              </a:rPr>
              <a:t>manner which:</a:t>
            </a:r>
          </a:p>
          <a:p>
            <a:pPr algn="l"/>
            <a:endParaRPr lang="en-US" sz="1800" dirty="0">
              <a:solidFill>
                <a:schemeClr val="tx1"/>
              </a:solidFill>
              <a:cs typeface="Arial" panose="020B0604020202020204" pitchFamily="34" charset="0"/>
            </a:endParaRPr>
          </a:p>
          <a:p>
            <a:pPr marL="342900" indent="-342900" algn="l">
              <a:buAutoNum type="alphaLcParenR"/>
            </a:pPr>
            <a:r>
              <a:rPr lang="en-US" sz="1800" dirty="0" smtClean="0">
                <a:solidFill>
                  <a:schemeClr val="tx1"/>
                </a:solidFill>
                <a:cs typeface="Arial" panose="020B0604020202020204" pitchFamily="34" charset="0"/>
              </a:rPr>
              <a:t>will </a:t>
            </a:r>
            <a:r>
              <a:rPr lang="en-US" sz="1800" dirty="0">
                <a:solidFill>
                  <a:schemeClr val="tx1"/>
                </a:solidFill>
                <a:cs typeface="Arial" panose="020B0604020202020204" pitchFamily="34" charset="0"/>
              </a:rPr>
              <a:t>not cause contamination of the water resources of the State of </a:t>
            </a:r>
            <a:r>
              <a:rPr lang="en-US" sz="1800" dirty="0" smtClean="0">
                <a:solidFill>
                  <a:schemeClr val="tx1"/>
                </a:solidFill>
                <a:cs typeface="Arial" panose="020B0604020202020204" pitchFamily="34" charset="0"/>
              </a:rPr>
              <a:t>Michigan;</a:t>
            </a:r>
          </a:p>
          <a:p>
            <a:pPr algn="l"/>
            <a:r>
              <a:rPr lang="en-US" sz="1800" dirty="0" smtClean="0">
                <a:solidFill>
                  <a:schemeClr val="tx1"/>
                </a:solidFill>
                <a:cs typeface="Arial" panose="020B0604020202020204" pitchFamily="34" charset="0"/>
              </a:rPr>
              <a:t>b)  will </a:t>
            </a:r>
            <a:r>
              <a:rPr lang="en-US" sz="1800" dirty="0">
                <a:solidFill>
                  <a:schemeClr val="tx1"/>
                </a:solidFill>
                <a:cs typeface="Arial" panose="020B0604020202020204" pitchFamily="34" charset="0"/>
              </a:rPr>
              <a:t>be protective of the environment and public health; </a:t>
            </a:r>
          </a:p>
          <a:p>
            <a:pPr marL="342900" indent="-342900" algn="l">
              <a:buAutoNum type="alphaLcParenR" startAt="3"/>
            </a:pPr>
            <a:r>
              <a:rPr lang="en-US" sz="1800" dirty="0" smtClean="0">
                <a:solidFill>
                  <a:schemeClr val="tx1"/>
                </a:solidFill>
                <a:cs typeface="Arial" panose="020B0604020202020204" pitchFamily="34" charset="0"/>
              </a:rPr>
              <a:t>will </a:t>
            </a:r>
            <a:r>
              <a:rPr lang="en-US" sz="1800" dirty="0">
                <a:solidFill>
                  <a:schemeClr val="tx1"/>
                </a:solidFill>
                <a:cs typeface="Arial" panose="020B0604020202020204" pitchFamily="34" charset="0"/>
              </a:rPr>
              <a:t>not cause the development of nuisance conditions due to odors or unsightly </a:t>
            </a:r>
            <a:r>
              <a:rPr lang="en-US" sz="1800" dirty="0" smtClean="0">
                <a:solidFill>
                  <a:schemeClr val="tx1"/>
                </a:solidFill>
                <a:cs typeface="Arial" panose="020B0604020202020204" pitchFamily="34" charset="0"/>
              </a:rPr>
              <a:t>appearances</a:t>
            </a:r>
            <a:r>
              <a:rPr lang="en-US" sz="1600" dirty="0">
                <a:solidFill>
                  <a:schemeClr val="tx1"/>
                </a:solidFill>
                <a:latin typeface="Arial" panose="020B0604020202020204" pitchFamily="34" charset="0"/>
                <a:cs typeface="Arial" panose="020B0604020202020204" pitchFamily="34" charset="0"/>
              </a:rPr>
              <a:t>.</a:t>
            </a:r>
          </a:p>
        </p:txBody>
      </p:sp>
      <p:sp>
        <p:nvSpPr>
          <p:cNvPr id="4" name="Rectangle 3"/>
          <p:cNvSpPr/>
          <p:nvPr/>
        </p:nvSpPr>
        <p:spPr>
          <a:xfrm>
            <a:off x="889000" y="2286000"/>
            <a:ext cx="7239000" cy="646331"/>
          </a:xfrm>
          <a:prstGeom prst="rect">
            <a:avLst/>
          </a:prstGeom>
        </p:spPr>
        <p:txBody>
          <a:bodyPr wrap="square">
            <a:spAutoFit/>
          </a:bodyPr>
          <a:lstStyle/>
          <a:p>
            <a:r>
              <a:rPr lang="en-US" dirty="0" smtClean="0"/>
              <a:t>Provides general </a:t>
            </a:r>
            <a:r>
              <a:rPr lang="en-US" dirty="0"/>
              <a:t>information regarding the design </a:t>
            </a:r>
            <a:r>
              <a:rPr lang="en-US" dirty="0" smtClean="0"/>
              <a:t>of land </a:t>
            </a:r>
            <a:r>
              <a:rPr lang="en-US" dirty="0"/>
              <a:t>treatment systems to meet </a:t>
            </a:r>
            <a:r>
              <a:rPr lang="en-US" dirty="0" smtClean="0"/>
              <a:t>the needs of  </a:t>
            </a:r>
            <a:r>
              <a:rPr lang="en-US" dirty="0"/>
              <a:t>individual </a:t>
            </a:r>
            <a:r>
              <a:rPr lang="en-US" dirty="0" smtClean="0"/>
              <a:t>wineries.</a:t>
            </a:r>
            <a:endParaRPr lang="en-US" dirty="0"/>
          </a:p>
        </p:txBody>
      </p:sp>
    </p:spTree>
    <p:extLst>
      <p:ext uri="{BB962C8B-B14F-4D97-AF65-F5344CB8AC3E}">
        <p14:creationId xmlns:p14="http://schemas.microsoft.com/office/powerpoint/2010/main" val="126344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500" y="902544"/>
            <a:ext cx="7810500" cy="1754326"/>
          </a:xfrm>
          <a:prstGeom prst="rect">
            <a:avLst/>
          </a:prstGeom>
        </p:spPr>
        <p:txBody>
          <a:bodyPr wrap="square">
            <a:spAutoFit/>
          </a:bodyPr>
          <a:lstStyle/>
          <a:p>
            <a:r>
              <a:rPr lang="en-US" b="1" dirty="0"/>
              <a:t>Maximum Daily Discharge Volume (MDDV)</a:t>
            </a:r>
            <a:endParaRPr lang="en-US" dirty="0"/>
          </a:p>
          <a:p>
            <a:endParaRPr lang="en-US" dirty="0" smtClean="0"/>
          </a:p>
          <a:p>
            <a:r>
              <a:rPr lang="en-US" dirty="0" smtClean="0"/>
              <a:t>Critical </a:t>
            </a:r>
            <a:r>
              <a:rPr lang="en-US" dirty="0"/>
              <a:t>to decisions </a:t>
            </a:r>
            <a:r>
              <a:rPr lang="en-US" dirty="0" smtClean="0"/>
              <a:t>regarding:</a:t>
            </a:r>
          </a:p>
          <a:p>
            <a:r>
              <a:rPr lang="en-US" dirty="0"/>
              <a:t>	</a:t>
            </a:r>
            <a:r>
              <a:rPr lang="en-US" dirty="0" smtClean="0"/>
              <a:t>Authorization Type (323.2211, 323.2210, 323.2216, or 323.2218) </a:t>
            </a:r>
          </a:p>
          <a:p>
            <a:endParaRPr lang="en-US" dirty="0"/>
          </a:p>
          <a:p>
            <a:r>
              <a:rPr lang="en-US" dirty="0" smtClean="0"/>
              <a:t>	Selection </a:t>
            </a:r>
            <a:r>
              <a:rPr lang="en-US" dirty="0"/>
              <a:t>and </a:t>
            </a:r>
            <a:r>
              <a:rPr lang="en-US" dirty="0" smtClean="0"/>
              <a:t>Design of the Land Treatment System.</a:t>
            </a:r>
            <a:endParaRPr lang="en-US" dirty="0"/>
          </a:p>
        </p:txBody>
      </p:sp>
      <p:sp>
        <p:nvSpPr>
          <p:cNvPr id="3" name="Rectangle 2"/>
          <p:cNvSpPr/>
          <p:nvPr/>
        </p:nvSpPr>
        <p:spPr>
          <a:xfrm>
            <a:off x="685800" y="2933869"/>
            <a:ext cx="7467600" cy="3139321"/>
          </a:xfrm>
          <a:prstGeom prst="rect">
            <a:avLst/>
          </a:prstGeom>
        </p:spPr>
        <p:txBody>
          <a:bodyPr wrap="square">
            <a:spAutoFit/>
          </a:bodyPr>
          <a:lstStyle/>
          <a:p>
            <a:r>
              <a:rPr lang="en-US" dirty="0" smtClean="0"/>
              <a:t>The </a:t>
            </a:r>
            <a:r>
              <a:rPr lang="en-US" dirty="0"/>
              <a:t>most accurate </a:t>
            </a:r>
            <a:r>
              <a:rPr lang="en-US" dirty="0" smtClean="0"/>
              <a:t>method: Flow meter, installed </a:t>
            </a:r>
            <a:r>
              <a:rPr lang="en-US" dirty="0"/>
              <a:t>to measure the volume of wastewater </a:t>
            </a:r>
            <a:r>
              <a:rPr lang="en-US" u="sng" dirty="0" smtClean="0"/>
              <a:t>discharged.</a:t>
            </a:r>
            <a:r>
              <a:rPr lang="en-US" dirty="0" smtClean="0"/>
              <a:t>  </a:t>
            </a:r>
          </a:p>
          <a:p>
            <a:endParaRPr lang="en-US" dirty="0"/>
          </a:p>
          <a:p>
            <a:r>
              <a:rPr lang="en-US" dirty="0" smtClean="0"/>
              <a:t>A second method: Flow meter </a:t>
            </a:r>
            <a:r>
              <a:rPr lang="en-US" dirty="0"/>
              <a:t>and/or run-time </a:t>
            </a:r>
            <a:r>
              <a:rPr lang="en-US" dirty="0" smtClean="0"/>
              <a:t>meter </a:t>
            </a:r>
            <a:r>
              <a:rPr lang="en-US" dirty="0"/>
              <a:t>installed on pumps used to bring water into the facility.  </a:t>
            </a:r>
            <a:endParaRPr lang="en-US" dirty="0" smtClean="0"/>
          </a:p>
          <a:p>
            <a:endParaRPr lang="en-US" dirty="0"/>
          </a:p>
          <a:p>
            <a:r>
              <a:rPr lang="en-US" dirty="0" smtClean="0"/>
              <a:t>The </a:t>
            </a:r>
            <a:r>
              <a:rPr lang="en-US" dirty="0"/>
              <a:t>assumption being that the volume of water coming into the facility is equal to the volume being </a:t>
            </a:r>
            <a:r>
              <a:rPr lang="en-US" dirty="0" smtClean="0"/>
              <a:t>discharged (Not as accurate but still reliable).  </a:t>
            </a:r>
          </a:p>
          <a:p>
            <a:endParaRPr lang="en-US" b="1" u="sng" dirty="0"/>
          </a:p>
          <a:p>
            <a:r>
              <a:rPr lang="en-US" b="1" dirty="0" smtClean="0"/>
              <a:t>The </a:t>
            </a:r>
            <a:r>
              <a:rPr lang="en-US" b="1" dirty="0"/>
              <a:t>DEQ recommends the use of reliable, properly installed and calibrated flow meters for measuring and monitoring wastewater </a:t>
            </a:r>
            <a:r>
              <a:rPr lang="en-US" b="1" dirty="0" smtClean="0"/>
              <a:t>discharge flows</a:t>
            </a:r>
            <a:r>
              <a:rPr lang="en-US" b="1" dirty="0"/>
              <a:t>. </a:t>
            </a:r>
            <a:endParaRPr lang="en-US" dirty="0"/>
          </a:p>
        </p:txBody>
      </p:sp>
    </p:spTree>
    <p:extLst>
      <p:ext uri="{BB962C8B-B14F-4D97-AF65-F5344CB8AC3E}">
        <p14:creationId xmlns:p14="http://schemas.microsoft.com/office/powerpoint/2010/main" val="3380795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166843"/>
            <a:ext cx="7162800" cy="3693319"/>
          </a:xfrm>
          <a:prstGeom prst="rect">
            <a:avLst/>
          </a:prstGeom>
        </p:spPr>
        <p:txBody>
          <a:bodyPr wrap="square">
            <a:spAutoFit/>
          </a:bodyPr>
          <a:lstStyle/>
          <a:p>
            <a:r>
              <a:rPr lang="en-US" b="1" dirty="0"/>
              <a:t>Estimated </a:t>
            </a:r>
            <a:r>
              <a:rPr lang="en-US" b="1" dirty="0" smtClean="0"/>
              <a:t>MDDV</a:t>
            </a:r>
          </a:p>
          <a:p>
            <a:r>
              <a:rPr lang="en-US" b="1" dirty="0"/>
              <a:t>	</a:t>
            </a:r>
            <a:endParaRPr lang="en-US" dirty="0"/>
          </a:p>
          <a:p>
            <a:r>
              <a:rPr lang="en-US" dirty="0" smtClean="0"/>
              <a:t>Theoretically </a:t>
            </a:r>
            <a:r>
              <a:rPr lang="en-US" dirty="0"/>
              <a:t>possible to estimate the MDDV.  </a:t>
            </a:r>
            <a:endParaRPr lang="en-US" dirty="0" smtClean="0"/>
          </a:p>
          <a:p>
            <a:endParaRPr lang="en-US" dirty="0"/>
          </a:p>
          <a:p>
            <a:r>
              <a:rPr lang="en-US" dirty="0" smtClean="0"/>
              <a:t>The </a:t>
            </a:r>
            <a:r>
              <a:rPr lang="en-US" dirty="0"/>
              <a:t>DEQ does not recommend using estimates of </a:t>
            </a:r>
            <a:r>
              <a:rPr lang="en-US" dirty="0" smtClean="0"/>
              <a:t>MDDV.</a:t>
            </a:r>
          </a:p>
          <a:p>
            <a:endParaRPr lang="en-US" dirty="0" smtClean="0"/>
          </a:p>
          <a:p>
            <a:endParaRPr lang="en-US" dirty="0"/>
          </a:p>
          <a:p>
            <a:r>
              <a:rPr lang="en-US" dirty="0"/>
              <a:t>I</a:t>
            </a:r>
            <a:r>
              <a:rPr lang="en-US" dirty="0" smtClean="0"/>
              <a:t>naccurate estimates </a:t>
            </a:r>
            <a:r>
              <a:rPr lang="en-US" dirty="0"/>
              <a:t>could lead to miscalculations of a number of </a:t>
            </a:r>
            <a:endParaRPr lang="en-US" dirty="0" smtClean="0"/>
          </a:p>
          <a:p>
            <a:r>
              <a:rPr lang="en-US" dirty="0" smtClean="0"/>
              <a:t>critical </a:t>
            </a:r>
            <a:r>
              <a:rPr lang="en-US" dirty="0"/>
              <a:t>elements of the system.  </a:t>
            </a:r>
            <a:endParaRPr lang="en-US" dirty="0" smtClean="0"/>
          </a:p>
          <a:p>
            <a:endParaRPr lang="en-US" dirty="0" smtClean="0"/>
          </a:p>
          <a:p>
            <a:endParaRPr lang="en-US" dirty="0"/>
          </a:p>
          <a:p>
            <a:r>
              <a:rPr lang="en-US" dirty="0" smtClean="0"/>
              <a:t>If </a:t>
            </a:r>
            <a:r>
              <a:rPr lang="en-US" dirty="0"/>
              <a:t>actual flow data cannot be </a:t>
            </a:r>
            <a:r>
              <a:rPr lang="en-US" dirty="0" smtClean="0"/>
              <a:t>obtained the Guidesheet provides </a:t>
            </a:r>
            <a:r>
              <a:rPr lang="en-US" dirty="0"/>
              <a:t>two methods for estimating MDDV.  </a:t>
            </a:r>
          </a:p>
        </p:txBody>
      </p:sp>
    </p:spTree>
    <p:extLst>
      <p:ext uri="{BB962C8B-B14F-4D97-AF65-F5344CB8AC3E}">
        <p14:creationId xmlns:p14="http://schemas.microsoft.com/office/powerpoint/2010/main" val="1070126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09600"/>
            <a:ext cx="7086600" cy="923330"/>
          </a:xfrm>
          <a:prstGeom prst="rect">
            <a:avLst/>
          </a:prstGeom>
        </p:spPr>
        <p:txBody>
          <a:bodyPr wrap="square">
            <a:spAutoFit/>
          </a:bodyPr>
          <a:lstStyle/>
          <a:p>
            <a:r>
              <a:rPr lang="en-US" dirty="0" smtClean="0"/>
              <a:t>Napa Valley formula:</a:t>
            </a:r>
          </a:p>
          <a:p>
            <a:endParaRPr lang="en-US" dirty="0" smtClean="0"/>
          </a:p>
          <a:p>
            <a:r>
              <a:rPr lang="en-US" dirty="0" smtClean="0"/>
              <a:t>MDDV = (Annual Production </a:t>
            </a:r>
            <a:r>
              <a:rPr lang="en-US" baseline="-25000" dirty="0" smtClean="0"/>
              <a:t>(gallons)</a:t>
            </a:r>
            <a:r>
              <a:rPr lang="en-US" dirty="0" smtClean="0"/>
              <a:t> X 1.5)/Number of Crush Days</a:t>
            </a:r>
            <a:endParaRPr lang="en-US" dirty="0"/>
          </a:p>
        </p:txBody>
      </p:sp>
      <p:sp>
        <p:nvSpPr>
          <p:cNvPr id="3" name="Rectangle 2"/>
          <p:cNvSpPr/>
          <p:nvPr/>
        </p:nvSpPr>
        <p:spPr>
          <a:xfrm>
            <a:off x="762000" y="1981200"/>
            <a:ext cx="7620000" cy="3139321"/>
          </a:xfrm>
          <a:prstGeom prst="rect">
            <a:avLst/>
          </a:prstGeom>
        </p:spPr>
        <p:txBody>
          <a:bodyPr wrap="square">
            <a:spAutoFit/>
          </a:bodyPr>
          <a:lstStyle/>
          <a:p>
            <a:r>
              <a:rPr lang="en-US" dirty="0" smtClean="0"/>
              <a:t>Concerns:</a:t>
            </a:r>
          </a:p>
          <a:p>
            <a:endParaRPr lang="en-US" dirty="0" smtClean="0"/>
          </a:p>
          <a:p>
            <a:r>
              <a:rPr lang="en-US" dirty="0" smtClean="0"/>
              <a:t>Formula only calculates </a:t>
            </a:r>
            <a:r>
              <a:rPr lang="en-US" dirty="0"/>
              <a:t>the average volume </a:t>
            </a:r>
            <a:r>
              <a:rPr lang="en-US" dirty="0" smtClean="0"/>
              <a:t>during </a:t>
            </a:r>
            <a:r>
              <a:rPr lang="en-US" dirty="0"/>
              <a:t>“crush season” </a:t>
            </a:r>
            <a:endParaRPr lang="en-US" dirty="0" smtClean="0"/>
          </a:p>
          <a:p>
            <a:endParaRPr lang="en-US" dirty="0"/>
          </a:p>
          <a:p>
            <a:r>
              <a:rPr lang="en-US" dirty="0" smtClean="0"/>
              <a:t>Not </a:t>
            </a:r>
            <a:r>
              <a:rPr lang="en-US" dirty="0"/>
              <a:t>an estimation of the maximum daily </a:t>
            </a:r>
            <a:r>
              <a:rPr lang="en-US" dirty="0" smtClean="0"/>
              <a:t>volume. </a:t>
            </a:r>
          </a:p>
          <a:p>
            <a:endParaRPr lang="en-US" dirty="0"/>
          </a:p>
          <a:p>
            <a:r>
              <a:rPr lang="en-US" dirty="0" smtClean="0"/>
              <a:t>Appears </a:t>
            </a:r>
            <a:r>
              <a:rPr lang="en-US" dirty="0"/>
              <a:t>to </a:t>
            </a:r>
            <a:r>
              <a:rPr lang="en-US" dirty="0" smtClean="0"/>
              <a:t>assume all </a:t>
            </a:r>
            <a:r>
              <a:rPr lang="en-US" dirty="0"/>
              <a:t>fruit is processed at the </a:t>
            </a:r>
            <a:r>
              <a:rPr lang="en-US" dirty="0" smtClean="0"/>
              <a:t>winery. (may </a:t>
            </a:r>
            <a:r>
              <a:rPr lang="en-US" dirty="0"/>
              <a:t>or may not be </a:t>
            </a:r>
            <a:r>
              <a:rPr lang="en-US" dirty="0" smtClean="0"/>
              <a:t>true).</a:t>
            </a:r>
          </a:p>
          <a:p>
            <a:endParaRPr lang="en-US" dirty="0"/>
          </a:p>
          <a:p>
            <a:endParaRPr lang="en-US" dirty="0" smtClean="0"/>
          </a:p>
          <a:p>
            <a:r>
              <a:rPr lang="en-US" dirty="0" smtClean="0"/>
              <a:t>Some </a:t>
            </a:r>
            <a:r>
              <a:rPr lang="en-US" dirty="0"/>
              <a:t>facilities have indicated the Napa Valley formula appears to provide a fairly accurate estimate based on their historical data.</a:t>
            </a:r>
          </a:p>
        </p:txBody>
      </p:sp>
    </p:spTree>
    <p:extLst>
      <p:ext uri="{BB962C8B-B14F-4D97-AF65-F5344CB8AC3E}">
        <p14:creationId xmlns:p14="http://schemas.microsoft.com/office/powerpoint/2010/main" val="3185151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762000"/>
            <a:ext cx="7848600" cy="3970318"/>
          </a:xfrm>
          <a:prstGeom prst="rect">
            <a:avLst/>
          </a:prstGeom>
        </p:spPr>
        <p:txBody>
          <a:bodyPr wrap="square">
            <a:spAutoFit/>
          </a:bodyPr>
          <a:lstStyle/>
          <a:p>
            <a:r>
              <a:rPr lang="en-US" dirty="0" smtClean="0"/>
              <a:t>Alternative approach:</a:t>
            </a:r>
          </a:p>
          <a:p>
            <a:endParaRPr lang="en-US" dirty="0" smtClean="0"/>
          </a:p>
          <a:p>
            <a:r>
              <a:rPr lang="en-US" dirty="0" smtClean="0"/>
              <a:t>Suggested </a:t>
            </a:r>
            <a:r>
              <a:rPr lang="en-US" dirty="0"/>
              <a:t>by </a:t>
            </a:r>
            <a:r>
              <a:rPr lang="en-US" dirty="0" smtClean="0"/>
              <a:t>an </a:t>
            </a:r>
            <a:r>
              <a:rPr lang="en-US" dirty="0"/>
              <a:t>expert from the Michigan wine making industry.  </a:t>
            </a:r>
            <a:endParaRPr lang="en-US" dirty="0" smtClean="0"/>
          </a:p>
          <a:p>
            <a:endParaRPr lang="en-US" dirty="0" smtClean="0"/>
          </a:p>
          <a:p>
            <a:endParaRPr lang="en-US" dirty="0" smtClean="0"/>
          </a:p>
          <a:p>
            <a:r>
              <a:rPr lang="en-US" dirty="0" smtClean="0"/>
              <a:t>Referred to (with permission) </a:t>
            </a:r>
            <a:r>
              <a:rPr lang="en-US" dirty="0"/>
              <a:t>as the “Fenn Valley Method.”  </a:t>
            </a:r>
            <a:endParaRPr lang="en-US" dirty="0" smtClean="0"/>
          </a:p>
          <a:p>
            <a:endParaRPr lang="en-US" dirty="0" smtClean="0"/>
          </a:p>
          <a:p>
            <a:endParaRPr lang="en-US" dirty="0"/>
          </a:p>
          <a:p>
            <a:r>
              <a:rPr lang="en-US" dirty="0" smtClean="0"/>
              <a:t>Considers </a:t>
            </a:r>
            <a:r>
              <a:rPr lang="en-US" dirty="0"/>
              <a:t>wastewater </a:t>
            </a:r>
            <a:r>
              <a:rPr lang="en-US" dirty="0" smtClean="0"/>
              <a:t>produced </a:t>
            </a:r>
            <a:r>
              <a:rPr lang="en-US" dirty="0"/>
              <a:t>during </a:t>
            </a:r>
            <a:r>
              <a:rPr lang="en-US" dirty="0" smtClean="0"/>
              <a:t>both “</a:t>
            </a:r>
            <a:r>
              <a:rPr lang="en-US" dirty="0"/>
              <a:t>crush” </a:t>
            </a:r>
            <a:r>
              <a:rPr lang="en-US" dirty="0" smtClean="0"/>
              <a:t>as </a:t>
            </a:r>
            <a:r>
              <a:rPr lang="en-US" dirty="0"/>
              <a:t>well </a:t>
            </a:r>
            <a:r>
              <a:rPr lang="en-US" dirty="0" smtClean="0"/>
              <a:t>“</a:t>
            </a:r>
            <a:r>
              <a:rPr lang="en-US" dirty="0"/>
              <a:t>non-crush</a:t>
            </a:r>
            <a:r>
              <a:rPr lang="en-US" dirty="0" smtClean="0"/>
              <a:t>” periods.  </a:t>
            </a:r>
          </a:p>
          <a:p>
            <a:endParaRPr lang="en-US" dirty="0" smtClean="0"/>
          </a:p>
          <a:p>
            <a:endParaRPr lang="en-US" dirty="0"/>
          </a:p>
          <a:p>
            <a:r>
              <a:rPr lang="en-US" dirty="0" smtClean="0"/>
              <a:t>The </a:t>
            </a:r>
            <a:r>
              <a:rPr lang="en-US" dirty="0"/>
              <a:t>greater of the two estimated volumes </a:t>
            </a:r>
            <a:r>
              <a:rPr lang="en-US" dirty="0" smtClean="0"/>
              <a:t>is considered </a:t>
            </a:r>
            <a:r>
              <a:rPr lang="en-US" dirty="0"/>
              <a:t>the </a:t>
            </a:r>
            <a:r>
              <a:rPr lang="en-US" dirty="0" smtClean="0"/>
              <a:t>MDDV.</a:t>
            </a:r>
          </a:p>
          <a:p>
            <a:endParaRPr lang="en-US" dirty="0"/>
          </a:p>
          <a:p>
            <a:r>
              <a:rPr lang="en-US" dirty="0" smtClean="0"/>
              <a:t> </a:t>
            </a:r>
            <a:endParaRPr lang="en-US" dirty="0"/>
          </a:p>
        </p:txBody>
      </p:sp>
    </p:spTree>
    <p:extLst>
      <p:ext uri="{BB962C8B-B14F-4D97-AF65-F5344CB8AC3E}">
        <p14:creationId xmlns:p14="http://schemas.microsoft.com/office/powerpoint/2010/main" val="969136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305342"/>
            <a:ext cx="7696200" cy="5016758"/>
          </a:xfrm>
          <a:prstGeom prst="rect">
            <a:avLst/>
          </a:prstGeom>
        </p:spPr>
        <p:txBody>
          <a:bodyPr wrap="square">
            <a:spAutoFit/>
          </a:bodyPr>
          <a:lstStyle/>
          <a:p>
            <a:r>
              <a:rPr lang="en-US" dirty="0" smtClean="0"/>
              <a:t>MDDV during the “crush”:</a:t>
            </a:r>
          </a:p>
          <a:p>
            <a:endParaRPr lang="en-US" dirty="0" smtClean="0"/>
          </a:p>
          <a:p>
            <a:r>
              <a:rPr lang="en-US" dirty="0" smtClean="0"/>
              <a:t>Based on the maximum number of tons the facility can physically handle per day.  </a:t>
            </a:r>
          </a:p>
          <a:p>
            <a:endParaRPr lang="en-US" dirty="0" smtClean="0"/>
          </a:p>
          <a:p>
            <a:r>
              <a:rPr lang="en-US" dirty="0" smtClean="0"/>
              <a:t>Assumed to be a fixed characteristic which cannot change without structural modifications, additional equipment, increases in staffing, and significant capital expenditure.  </a:t>
            </a:r>
          </a:p>
          <a:p>
            <a:endParaRPr lang="en-US" dirty="0" smtClean="0"/>
          </a:p>
          <a:p>
            <a:r>
              <a:rPr lang="en-US" dirty="0" smtClean="0"/>
              <a:t>Assumes:</a:t>
            </a:r>
          </a:p>
          <a:p>
            <a:r>
              <a:rPr lang="en-US" dirty="0" smtClean="0"/>
              <a:t>	One ton of grapes = 150 gallons of juice </a:t>
            </a:r>
          </a:p>
          <a:p>
            <a:endParaRPr lang="en-US" dirty="0"/>
          </a:p>
          <a:p>
            <a:r>
              <a:rPr lang="en-US" dirty="0" smtClean="0"/>
              <a:t>	1.4 gallons of water is used per gallon of grape juice</a:t>
            </a:r>
          </a:p>
          <a:p>
            <a:endParaRPr lang="en-US" dirty="0"/>
          </a:p>
          <a:p>
            <a:endParaRPr lang="en-US" dirty="0" smtClean="0"/>
          </a:p>
          <a:p>
            <a:r>
              <a:rPr lang="en-US" dirty="0"/>
              <a:t>MDDV</a:t>
            </a:r>
            <a:r>
              <a:rPr lang="en-US" baseline="-25000" dirty="0"/>
              <a:t>(crush)</a:t>
            </a:r>
            <a:r>
              <a:rPr lang="en-US" dirty="0"/>
              <a:t> (gallons) = </a:t>
            </a:r>
            <a:endParaRPr lang="en-US" dirty="0" smtClean="0"/>
          </a:p>
          <a:p>
            <a:endParaRPr lang="en-US" dirty="0"/>
          </a:p>
          <a:p>
            <a:r>
              <a:rPr lang="en-US" sz="1400" dirty="0"/>
              <a:t>Processing Capacity (tons)/day X 150 gallons juice/ton X 1.4 gallons water used/gallon of juice    </a:t>
            </a:r>
          </a:p>
          <a:p>
            <a:endParaRPr lang="en-US" dirty="0"/>
          </a:p>
        </p:txBody>
      </p:sp>
    </p:spTree>
    <p:extLst>
      <p:ext uri="{BB962C8B-B14F-4D97-AF65-F5344CB8AC3E}">
        <p14:creationId xmlns:p14="http://schemas.microsoft.com/office/powerpoint/2010/main" val="3035046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85800"/>
            <a:ext cx="7924800" cy="1200329"/>
          </a:xfrm>
          <a:prstGeom prst="rect">
            <a:avLst/>
          </a:prstGeom>
        </p:spPr>
        <p:txBody>
          <a:bodyPr wrap="square">
            <a:spAutoFit/>
          </a:bodyPr>
          <a:lstStyle/>
          <a:p>
            <a:r>
              <a:rPr lang="en-US" dirty="0" smtClean="0"/>
              <a:t>MDDV </a:t>
            </a:r>
            <a:r>
              <a:rPr lang="en-US" dirty="0"/>
              <a:t>for “</a:t>
            </a:r>
            <a:r>
              <a:rPr lang="en-US" dirty="0" smtClean="0"/>
              <a:t>non-crush”</a:t>
            </a:r>
          </a:p>
          <a:p>
            <a:endParaRPr lang="en-US" dirty="0" smtClean="0"/>
          </a:p>
          <a:p>
            <a:r>
              <a:rPr lang="en-US" dirty="0" smtClean="0"/>
              <a:t>Based </a:t>
            </a:r>
            <a:r>
              <a:rPr lang="en-US" dirty="0"/>
              <a:t>on the number of fermentation tanks and their volume(s) that can be emptied and cleaned on a given day</a:t>
            </a:r>
          </a:p>
        </p:txBody>
      </p:sp>
      <p:sp>
        <p:nvSpPr>
          <p:cNvPr id="3" name="Rectangle 2"/>
          <p:cNvSpPr/>
          <p:nvPr/>
        </p:nvSpPr>
        <p:spPr>
          <a:xfrm>
            <a:off x="685800" y="2209800"/>
            <a:ext cx="7467600" cy="369332"/>
          </a:xfrm>
          <a:prstGeom prst="rect">
            <a:avLst/>
          </a:prstGeom>
        </p:spPr>
        <p:txBody>
          <a:bodyPr wrap="square">
            <a:spAutoFit/>
          </a:bodyPr>
          <a:lstStyle/>
          <a:p>
            <a:r>
              <a:rPr lang="en-US" dirty="0" smtClean="0"/>
              <a:t>Assumes 0.15 </a:t>
            </a:r>
            <a:r>
              <a:rPr lang="en-US" dirty="0"/>
              <a:t>gallons of water is used per gallon of fermenter capacity</a:t>
            </a:r>
          </a:p>
        </p:txBody>
      </p:sp>
      <p:sp>
        <p:nvSpPr>
          <p:cNvPr id="4" name="Rectangle 3"/>
          <p:cNvSpPr/>
          <p:nvPr/>
        </p:nvSpPr>
        <p:spPr>
          <a:xfrm>
            <a:off x="685800" y="2819400"/>
            <a:ext cx="8001000" cy="1723549"/>
          </a:xfrm>
          <a:prstGeom prst="rect">
            <a:avLst/>
          </a:prstGeom>
        </p:spPr>
        <p:txBody>
          <a:bodyPr wrap="square">
            <a:spAutoFit/>
          </a:bodyPr>
          <a:lstStyle/>
          <a:p>
            <a:r>
              <a:rPr lang="en-US" sz="1600" dirty="0"/>
              <a:t>MDDV</a:t>
            </a:r>
            <a:r>
              <a:rPr lang="en-US" sz="1600" baseline="-25000" dirty="0"/>
              <a:t>(non-crush)</a:t>
            </a:r>
            <a:r>
              <a:rPr lang="en-US" sz="1600" dirty="0"/>
              <a:t> (gallons) = (Volume “A</a:t>
            </a:r>
            <a:r>
              <a:rPr lang="en-US" sz="1600" baseline="-25000" dirty="0"/>
              <a:t>(t)</a:t>
            </a:r>
            <a:r>
              <a:rPr lang="en-US" sz="1600" dirty="0"/>
              <a:t>” + Volume “B</a:t>
            </a:r>
            <a:r>
              <a:rPr lang="en-US" sz="1600" baseline="-25000" dirty="0"/>
              <a:t>(t)</a:t>
            </a:r>
            <a:r>
              <a:rPr lang="en-US" sz="1600" dirty="0"/>
              <a:t>”  + Volume “C</a:t>
            </a:r>
            <a:r>
              <a:rPr lang="en-US" sz="1600" baseline="-25000" dirty="0"/>
              <a:t>(t)</a:t>
            </a:r>
            <a:r>
              <a:rPr lang="en-US" sz="1600" dirty="0"/>
              <a:t>” + ……) X 0.15</a:t>
            </a:r>
          </a:p>
          <a:p>
            <a:endParaRPr lang="en-US" dirty="0" smtClean="0"/>
          </a:p>
          <a:p>
            <a:r>
              <a:rPr lang="en-US" dirty="0" smtClean="0"/>
              <a:t>Where</a:t>
            </a:r>
            <a:r>
              <a:rPr lang="en-US" dirty="0"/>
              <a:t>;</a:t>
            </a:r>
          </a:p>
          <a:p>
            <a:r>
              <a:rPr lang="en-US" dirty="0"/>
              <a:t>Volume “A</a:t>
            </a:r>
            <a:r>
              <a:rPr lang="en-US" baseline="-25000" dirty="0"/>
              <a:t>(t)</a:t>
            </a:r>
            <a:r>
              <a:rPr lang="en-US" dirty="0"/>
              <a:t>” = Number of volume “A” fermenters X volume “A” (gallons</a:t>
            </a:r>
            <a:r>
              <a:rPr lang="en-US" dirty="0" smtClean="0"/>
              <a:t>)</a:t>
            </a:r>
            <a:endParaRPr lang="en-US" dirty="0"/>
          </a:p>
          <a:p>
            <a:r>
              <a:rPr lang="en-US" dirty="0"/>
              <a:t>Volume “B</a:t>
            </a:r>
            <a:r>
              <a:rPr lang="en-US" baseline="-25000" dirty="0"/>
              <a:t>(t)</a:t>
            </a:r>
            <a:r>
              <a:rPr lang="en-US" dirty="0"/>
              <a:t>” = Number of volume “B” fermenters X volume “B” (gallons)</a:t>
            </a:r>
          </a:p>
          <a:p>
            <a:r>
              <a:rPr lang="en-US" dirty="0"/>
              <a:t>Volume “C</a:t>
            </a:r>
            <a:r>
              <a:rPr lang="en-US" baseline="-25000" dirty="0"/>
              <a:t>(t)</a:t>
            </a:r>
            <a:r>
              <a:rPr lang="en-US" dirty="0"/>
              <a:t>” = Number of volume “C” fermenters X volume “C” (gallons)</a:t>
            </a:r>
          </a:p>
        </p:txBody>
      </p:sp>
    </p:spTree>
    <p:extLst>
      <p:ext uri="{BB962C8B-B14F-4D97-AF65-F5344CB8AC3E}">
        <p14:creationId xmlns:p14="http://schemas.microsoft.com/office/powerpoint/2010/main" val="34886462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305342"/>
            <a:ext cx="7696200" cy="4524315"/>
          </a:xfrm>
          <a:prstGeom prst="rect">
            <a:avLst/>
          </a:prstGeom>
        </p:spPr>
        <p:txBody>
          <a:bodyPr wrap="square">
            <a:spAutoFit/>
          </a:bodyPr>
          <a:lstStyle/>
          <a:p>
            <a:r>
              <a:rPr lang="en-US" dirty="0" smtClean="0"/>
              <a:t>Concerns:</a:t>
            </a:r>
          </a:p>
          <a:p>
            <a:endParaRPr lang="en-US" dirty="0"/>
          </a:p>
          <a:p>
            <a:r>
              <a:rPr lang="en-US" dirty="0" smtClean="0"/>
              <a:t>Based </a:t>
            </a:r>
            <a:r>
              <a:rPr lang="en-US" dirty="0"/>
              <a:t>on assumptions which will not hold true for all facilities.  </a:t>
            </a:r>
            <a:endParaRPr lang="en-US" dirty="0" smtClean="0"/>
          </a:p>
          <a:p>
            <a:endParaRPr lang="en-US" dirty="0"/>
          </a:p>
          <a:p>
            <a:r>
              <a:rPr lang="en-US" dirty="0" smtClean="0"/>
              <a:t>Actual </a:t>
            </a:r>
            <a:r>
              <a:rPr lang="en-US" dirty="0"/>
              <a:t>volume </a:t>
            </a:r>
            <a:r>
              <a:rPr lang="en-US" dirty="0" smtClean="0"/>
              <a:t>generated </a:t>
            </a:r>
            <a:r>
              <a:rPr lang="en-US" dirty="0"/>
              <a:t>could be significantly different from the estimates calculated using this approach.  </a:t>
            </a:r>
            <a:endParaRPr lang="en-US" dirty="0" smtClean="0"/>
          </a:p>
          <a:p>
            <a:endParaRPr lang="en-US" dirty="0" smtClean="0"/>
          </a:p>
          <a:p>
            <a:endParaRPr lang="en-US" dirty="0"/>
          </a:p>
          <a:p>
            <a:endParaRPr lang="en-US" dirty="0" smtClean="0"/>
          </a:p>
          <a:p>
            <a:r>
              <a:rPr lang="en-US" dirty="0" smtClean="0"/>
              <a:t>In General</a:t>
            </a:r>
            <a:endParaRPr lang="en-US" dirty="0"/>
          </a:p>
          <a:p>
            <a:endParaRPr lang="en-US" dirty="0"/>
          </a:p>
          <a:p>
            <a:r>
              <a:rPr lang="en-US" dirty="0" smtClean="0"/>
              <a:t>Land </a:t>
            </a:r>
            <a:r>
              <a:rPr lang="en-US" dirty="0"/>
              <a:t>treatment system </a:t>
            </a:r>
            <a:r>
              <a:rPr lang="en-US" dirty="0" smtClean="0"/>
              <a:t>= significant </a:t>
            </a:r>
            <a:r>
              <a:rPr lang="en-US" dirty="0"/>
              <a:t>investment </a:t>
            </a:r>
            <a:r>
              <a:rPr lang="en-US" dirty="0" smtClean="0"/>
              <a:t>of time and $  </a:t>
            </a:r>
          </a:p>
          <a:p>
            <a:endParaRPr lang="en-US" dirty="0"/>
          </a:p>
          <a:p>
            <a:r>
              <a:rPr lang="en-US" dirty="0" smtClean="0"/>
              <a:t>As </a:t>
            </a:r>
            <a:r>
              <a:rPr lang="en-US" dirty="0"/>
              <a:t>such, </a:t>
            </a:r>
            <a:r>
              <a:rPr lang="en-US" dirty="0" smtClean="0"/>
              <a:t>use </a:t>
            </a:r>
            <a:r>
              <a:rPr lang="en-US" dirty="0"/>
              <a:t>caution when using estimated MDDV calculated from any </a:t>
            </a:r>
            <a:r>
              <a:rPr lang="en-US" dirty="0" smtClean="0"/>
              <a:t>method.</a:t>
            </a:r>
          </a:p>
          <a:p>
            <a:endParaRPr lang="en-US" dirty="0"/>
          </a:p>
          <a:p>
            <a:endParaRPr lang="en-US" dirty="0"/>
          </a:p>
        </p:txBody>
      </p:sp>
    </p:spTree>
    <p:extLst>
      <p:ext uri="{BB962C8B-B14F-4D97-AF65-F5344CB8AC3E}">
        <p14:creationId xmlns:p14="http://schemas.microsoft.com/office/powerpoint/2010/main" val="7031380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7400" y="457200"/>
            <a:ext cx="4473725" cy="369332"/>
          </a:xfrm>
          <a:prstGeom prst="rect">
            <a:avLst/>
          </a:prstGeom>
        </p:spPr>
        <p:txBody>
          <a:bodyPr wrap="none">
            <a:spAutoFit/>
          </a:bodyPr>
          <a:lstStyle/>
          <a:p>
            <a:r>
              <a:rPr lang="en-US" b="1" dirty="0"/>
              <a:t>Maximum Annual Discharge Volume (MADV)</a:t>
            </a:r>
            <a:endParaRPr lang="en-US" dirty="0"/>
          </a:p>
        </p:txBody>
      </p:sp>
      <p:sp>
        <p:nvSpPr>
          <p:cNvPr id="3" name="Rectangle 2"/>
          <p:cNvSpPr/>
          <p:nvPr/>
        </p:nvSpPr>
        <p:spPr>
          <a:xfrm>
            <a:off x="533400" y="990600"/>
            <a:ext cx="8229600" cy="1754326"/>
          </a:xfrm>
          <a:prstGeom prst="rect">
            <a:avLst/>
          </a:prstGeom>
        </p:spPr>
        <p:txBody>
          <a:bodyPr wrap="square">
            <a:spAutoFit/>
          </a:bodyPr>
          <a:lstStyle/>
          <a:p>
            <a:r>
              <a:rPr lang="en-US" dirty="0"/>
              <a:t>DEQ recommends the use of flow meters for determining MADV.  </a:t>
            </a:r>
            <a:endParaRPr lang="en-US" dirty="0" smtClean="0"/>
          </a:p>
          <a:p>
            <a:endParaRPr lang="en-US" dirty="0"/>
          </a:p>
          <a:p>
            <a:r>
              <a:rPr lang="en-US" dirty="0" smtClean="0"/>
              <a:t>Alternatively:</a:t>
            </a:r>
          </a:p>
          <a:p>
            <a:endParaRPr lang="en-US" dirty="0"/>
          </a:p>
          <a:p>
            <a:r>
              <a:rPr lang="en-US" dirty="0" smtClean="0"/>
              <a:t>Information </a:t>
            </a:r>
            <a:r>
              <a:rPr lang="en-US" dirty="0"/>
              <a:t>from </a:t>
            </a:r>
            <a:r>
              <a:rPr lang="en-US" dirty="0" smtClean="0"/>
              <a:t>California </a:t>
            </a:r>
            <a:r>
              <a:rPr lang="en-US" dirty="0"/>
              <a:t>and </a:t>
            </a:r>
            <a:r>
              <a:rPr lang="en-US" dirty="0" smtClean="0"/>
              <a:t>Oregon </a:t>
            </a:r>
            <a:r>
              <a:rPr lang="en-US" dirty="0"/>
              <a:t>indicate the unit volume ratio of wastewater generated to wine produced appears to range from 2.9:1 to 8:1. </a:t>
            </a:r>
          </a:p>
        </p:txBody>
      </p:sp>
      <p:sp>
        <p:nvSpPr>
          <p:cNvPr id="4" name="Rectangle 3"/>
          <p:cNvSpPr/>
          <p:nvPr/>
        </p:nvSpPr>
        <p:spPr>
          <a:xfrm>
            <a:off x="501041" y="3429000"/>
            <a:ext cx="8077200" cy="2031325"/>
          </a:xfrm>
          <a:prstGeom prst="rect">
            <a:avLst/>
          </a:prstGeom>
        </p:spPr>
        <p:txBody>
          <a:bodyPr wrap="square">
            <a:spAutoFit/>
          </a:bodyPr>
          <a:lstStyle/>
          <a:p>
            <a:r>
              <a:rPr lang="en-US" dirty="0"/>
              <a:t>Michigan wine </a:t>
            </a:r>
            <a:r>
              <a:rPr lang="en-US" dirty="0" smtClean="0"/>
              <a:t>producers contacted indicated this </a:t>
            </a:r>
            <a:r>
              <a:rPr lang="en-US" dirty="0"/>
              <a:t>range appears to be fairly </a:t>
            </a:r>
            <a:r>
              <a:rPr lang="en-US" dirty="0" smtClean="0"/>
              <a:t>reliable. </a:t>
            </a:r>
          </a:p>
          <a:p>
            <a:endParaRPr lang="en-US" dirty="0"/>
          </a:p>
          <a:p>
            <a:endParaRPr lang="en-US" dirty="0" smtClean="0"/>
          </a:p>
          <a:p>
            <a:r>
              <a:rPr lang="en-US" dirty="0" smtClean="0"/>
              <a:t>  </a:t>
            </a:r>
          </a:p>
          <a:p>
            <a:endParaRPr lang="en-US" dirty="0"/>
          </a:p>
          <a:p>
            <a:r>
              <a:rPr lang="en-US" dirty="0" smtClean="0"/>
              <a:t>The </a:t>
            </a:r>
            <a:r>
              <a:rPr lang="en-US" dirty="0"/>
              <a:t>ratio </a:t>
            </a:r>
            <a:r>
              <a:rPr lang="en-US" dirty="0" smtClean="0"/>
              <a:t>that </a:t>
            </a:r>
            <a:r>
              <a:rPr lang="en-US" dirty="0"/>
              <a:t>would apply to a particular facility is </a:t>
            </a:r>
            <a:r>
              <a:rPr lang="en-US" dirty="0" smtClean="0"/>
              <a:t>a function of </a:t>
            </a:r>
            <a:r>
              <a:rPr lang="en-US" dirty="0"/>
              <a:t>water use practices implemented by the wine maker.</a:t>
            </a:r>
          </a:p>
        </p:txBody>
      </p:sp>
    </p:spTree>
    <p:extLst>
      <p:ext uri="{BB962C8B-B14F-4D97-AF65-F5344CB8AC3E}">
        <p14:creationId xmlns:p14="http://schemas.microsoft.com/office/powerpoint/2010/main" val="2446384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19400" y="381000"/>
            <a:ext cx="2777620" cy="369332"/>
          </a:xfrm>
          <a:prstGeom prst="rect">
            <a:avLst/>
          </a:prstGeom>
        </p:spPr>
        <p:txBody>
          <a:bodyPr wrap="none">
            <a:spAutoFit/>
          </a:bodyPr>
          <a:lstStyle/>
          <a:p>
            <a:r>
              <a:rPr lang="en-US" b="1" dirty="0"/>
              <a:t>Wastewater Characteristics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857923480"/>
              </p:ext>
            </p:extLst>
          </p:nvPr>
        </p:nvGraphicFramePr>
        <p:xfrm>
          <a:off x="609600" y="914400"/>
          <a:ext cx="7238999" cy="2438397"/>
        </p:xfrm>
        <a:graphic>
          <a:graphicData uri="http://schemas.openxmlformats.org/drawingml/2006/table">
            <a:tbl>
              <a:tblPr firstRow="1" firstCol="1" bandRow="1">
                <a:tableStyleId>{5C22544A-7EE6-4342-B048-85BDC9FD1C3A}</a:tableStyleId>
              </a:tblPr>
              <a:tblGrid>
                <a:gridCol w="1866440"/>
                <a:gridCol w="837282"/>
                <a:gridCol w="1133819"/>
                <a:gridCol w="1151263"/>
                <a:gridCol w="1046602"/>
                <a:gridCol w="1203593"/>
              </a:tblGrid>
              <a:tr h="794535">
                <a:tc>
                  <a:txBody>
                    <a:bodyPr/>
                    <a:lstStyle/>
                    <a:p>
                      <a:pPr marL="0" marR="0">
                        <a:lnSpc>
                          <a:spcPct val="115000"/>
                        </a:lnSpc>
                        <a:spcBef>
                          <a:spcPts val="0"/>
                        </a:spcBef>
                        <a:spcAft>
                          <a:spcPts val="0"/>
                        </a:spcAft>
                      </a:pPr>
                      <a:r>
                        <a:rPr lang="en-US" sz="900" dirty="0">
                          <a:effectLst/>
                        </a:rPr>
                        <a:t> </a:t>
                      </a:r>
                      <a:endParaRPr lang="en-US" sz="11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900">
                          <a:effectLst/>
                        </a:rPr>
                        <a:t> </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900" dirty="0">
                          <a:effectLst/>
                        </a:rPr>
                        <a:t>Typical Winery Wastewater *</a:t>
                      </a:r>
                      <a:endParaRPr lang="en-US" sz="11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900" dirty="0">
                          <a:effectLst/>
                        </a:rPr>
                        <a:t> </a:t>
                      </a:r>
                      <a:endParaRPr lang="en-US" sz="11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900">
                          <a:effectLst/>
                        </a:rPr>
                        <a:t>Michigan Data</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900">
                          <a:effectLst/>
                        </a:rPr>
                        <a:t>Typical Domestic Wastewater **</a:t>
                      </a:r>
                      <a:endParaRPr lang="en-US" sz="1100">
                        <a:effectLst/>
                        <a:latin typeface="Calibri"/>
                        <a:ea typeface="Calibri"/>
                        <a:cs typeface="Times New Roman"/>
                      </a:endParaRPr>
                    </a:p>
                  </a:txBody>
                  <a:tcPr marL="68580" marR="68580" marT="0" marB="0" anchor="b"/>
                </a:tc>
              </a:tr>
              <a:tr h="273977">
                <a:tc>
                  <a:txBody>
                    <a:bodyPr/>
                    <a:lstStyle/>
                    <a:p>
                      <a:pPr marL="0" marR="0">
                        <a:lnSpc>
                          <a:spcPct val="115000"/>
                        </a:lnSpc>
                        <a:spcBef>
                          <a:spcPts val="0"/>
                        </a:spcBef>
                        <a:spcAft>
                          <a:spcPts val="0"/>
                        </a:spcAft>
                      </a:pPr>
                      <a:r>
                        <a:rPr lang="en-US" sz="900">
                          <a:effectLst/>
                        </a:rPr>
                        <a:t>Parameter</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900">
                          <a:effectLst/>
                        </a:rPr>
                        <a:t>Units</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900">
                          <a:effectLst/>
                        </a:rPr>
                        <a:t>Crush</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900">
                          <a:effectLst/>
                        </a:rPr>
                        <a:t>Non-Crush</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900">
                          <a:effectLst/>
                        </a:rPr>
                        <a:t>Not Specified</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900">
                          <a:effectLst/>
                        </a:rPr>
                        <a:t>Residential</a:t>
                      </a:r>
                      <a:endParaRPr lang="en-US" sz="1100">
                        <a:effectLst/>
                        <a:latin typeface="Calibri"/>
                        <a:ea typeface="Calibri"/>
                        <a:cs typeface="Times New Roman"/>
                      </a:endParaRPr>
                    </a:p>
                  </a:txBody>
                  <a:tcPr marL="68580" marR="68580" marT="0" marB="0" anchor="b"/>
                </a:tc>
              </a:tr>
              <a:tr h="273977">
                <a:tc>
                  <a:txBody>
                    <a:bodyPr/>
                    <a:lstStyle/>
                    <a:p>
                      <a:pPr marL="0" marR="0">
                        <a:lnSpc>
                          <a:spcPct val="115000"/>
                        </a:lnSpc>
                        <a:spcBef>
                          <a:spcPts val="0"/>
                        </a:spcBef>
                        <a:spcAft>
                          <a:spcPts val="0"/>
                        </a:spcAft>
                      </a:pPr>
                      <a:r>
                        <a:rPr lang="en-US" sz="900">
                          <a:effectLst/>
                        </a:rPr>
                        <a:t>Total Phosphorus</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900">
                          <a:effectLst/>
                        </a:rPr>
                        <a:t>mg/L</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900">
                          <a:effectLst/>
                        </a:rPr>
                        <a:t>  1 - 10</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900">
                          <a:effectLst/>
                        </a:rPr>
                        <a:t>  1 - 40</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900">
                          <a:effectLst/>
                        </a:rPr>
                        <a:t>     1.2 - 22</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900">
                          <a:effectLst/>
                        </a:rPr>
                        <a:t>   6 - 12</a:t>
                      </a:r>
                      <a:endParaRPr lang="en-US" sz="1100">
                        <a:effectLst/>
                        <a:latin typeface="Calibri"/>
                        <a:ea typeface="Calibri"/>
                        <a:cs typeface="Times New Roman"/>
                      </a:endParaRPr>
                    </a:p>
                  </a:txBody>
                  <a:tcPr marL="68580" marR="68580" marT="0" marB="0" anchor="b"/>
                </a:tc>
              </a:tr>
              <a:tr h="273977">
                <a:tc>
                  <a:txBody>
                    <a:bodyPr/>
                    <a:lstStyle/>
                    <a:p>
                      <a:pPr marL="0" marR="0">
                        <a:lnSpc>
                          <a:spcPct val="115000"/>
                        </a:lnSpc>
                        <a:spcBef>
                          <a:spcPts val="0"/>
                        </a:spcBef>
                        <a:spcAft>
                          <a:spcPts val="0"/>
                        </a:spcAft>
                      </a:pPr>
                      <a:r>
                        <a:rPr lang="en-US" sz="900">
                          <a:effectLst/>
                        </a:rPr>
                        <a:t>Total Inorganic Nitrogen</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900">
                          <a:effectLst/>
                        </a:rPr>
                        <a:t>mg/L</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900">
                          <a:effectLst/>
                        </a:rPr>
                        <a:t>   1 - 40</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900">
                          <a:effectLst/>
                        </a:rPr>
                        <a:t>   1 - 40</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900">
                          <a:effectLst/>
                        </a:rPr>
                        <a:t>   0.53 - 69</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900">
                          <a:effectLst/>
                        </a:rPr>
                        <a:t>   4 - 13</a:t>
                      </a:r>
                      <a:endParaRPr lang="en-US" sz="1100">
                        <a:effectLst/>
                        <a:latin typeface="Calibri"/>
                        <a:ea typeface="Calibri"/>
                        <a:cs typeface="Times New Roman"/>
                      </a:endParaRPr>
                    </a:p>
                  </a:txBody>
                  <a:tcPr marL="68580" marR="68580" marT="0" marB="0" anchor="b"/>
                </a:tc>
              </a:tr>
              <a:tr h="273977">
                <a:tc>
                  <a:txBody>
                    <a:bodyPr/>
                    <a:lstStyle/>
                    <a:p>
                      <a:pPr marL="0" marR="0">
                        <a:lnSpc>
                          <a:spcPct val="115000"/>
                        </a:lnSpc>
                        <a:spcBef>
                          <a:spcPts val="0"/>
                        </a:spcBef>
                        <a:spcAft>
                          <a:spcPts val="0"/>
                        </a:spcAft>
                      </a:pPr>
                      <a:r>
                        <a:rPr lang="en-US" sz="900">
                          <a:effectLst/>
                        </a:rPr>
                        <a:t>Sodium</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900">
                          <a:effectLst/>
                        </a:rPr>
                        <a:t>mg/L</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900">
                          <a:effectLst/>
                        </a:rPr>
                        <a:t>  35 - 200</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900">
                          <a:effectLst/>
                        </a:rPr>
                        <a:t>  35 - 200</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900">
                          <a:effectLst/>
                        </a:rPr>
                        <a:t>  3.2 - 380</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900">
                          <a:effectLst/>
                        </a:rPr>
                        <a:t>    -</a:t>
                      </a:r>
                      <a:endParaRPr lang="en-US" sz="1100">
                        <a:effectLst/>
                        <a:latin typeface="Calibri"/>
                        <a:ea typeface="Calibri"/>
                        <a:cs typeface="Times New Roman"/>
                      </a:endParaRPr>
                    </a:p>
                  </a:txBody>
                  <a:tcPr marL="68580" marR="68580" marT="0" marB="0" anchor="b"/>
                </a:tc>
              </a:tr>
              <a:tr h="273977">
                <a:tc>
                  <a:txBody>
                    <a:bodyPr/>
                    <a:lstStyle/>
                    <a:p>
                      <a:pPr marL="0" marR="0">
                        <a:lnSpc>
                          <a:spcPct val="115000"/>
                        </a:lnSpc>
                        <a:spcBef>
                          <a:spcPts val="0"/>
                        </a:spcBef>
                        <a:spcAft>
                          <a:spcPts val="0"/>
                        </a:spcAft>
                      </a:pPr>
                      <a:r>
                        <a:rPr lang="en-US" sz="900">
                          <a:effectLst/>
                        </a:rPr>
                        <a:t>pH</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900">
                          <a:effectLst/>
                        </a:rPr>
                        <a:t>S.U.</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900">
                          <a:effectLst/>
                        </a:rPr>
                        <a:t>  2.5 - 9.5</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900">
                          <a:effectLst/>
                        </a:rPr>
                        <a:t>  3.5 - 11</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900">
                          <a:effectLst/>
                        </a:rPr>
                        <a:t>  5.01 - 6.56</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900">
                          <a:effectLst/>
                        </a:rPr>
                        <a:t>    -</a:t>
                      </a:r>
                      <a:endParaRPr lang="en-US" sz="1100">
                        <a:effectLst/>
                        <a:latin typeface="Calibri"/>
                        <a:ea typeface="Calibri"/>
                        <a:cs typeface="Times New Roman"/>
                      </a:endParaRPr>
                    </a:p>
                  </a:txBody>
                  <a:tcPr marL="68580" marR="68580" marT="0" marB="0" anchor="b"/>
                </a:tc>
              </a:tr>
              <a:tr h="273977">
                <a:tc>
                  <a:txBody>
                    <a:bodyPr/>
                    <a:lstStyle/>
                    <a:p>
                      <a:pPr marL="0" marR="0">
                        <a:lnSpc>
                          <a:spcPct val="115000"/>
                        </a:lnSpc>
                        <a:spcBef>
                          <a:spcPts val="0"/>
                        </a:spcBef>
                        <a:spcAft>
                          <a:spcPts val="0"/>
                        </a:spcAft>
                      </a:pPr>
                      <a:r>
                        <a:rPr lang="en-US" sz="900">
                          <a:effectLst/>
                        </a:rPr>
                        <a:t>BOD5</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900">
                          <a:effectLst/>
                        </a:rPr>
                        <a:t>mg/L</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900">
                          <a:effectLst/>
                        </a:rPr>
                        <a:t>  500 - 12,000</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900">
                          <a:effectLst/>
                        </a:rPr>
                        <a:t>  300 - 3,500</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900">
                          <a:effectLst/>
                        </a:rPr>
                        <a:t>  550 - 4,300</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900" dirty="0">
                          <a:effectLst/>
                        </a:rPr>
                        <a:t>  155 - 286</a:t>
                      </a:r>
                      <a:endParaRPr lang="en-US" sz="1100" dirty="0">
                        <a:effectLst/>
                        <a:latin typeface="Calibri"/>
                        <a:ea typeface="Calibri"/>
                        <a:cs typeface="Times New Roman"/>
                      </a:endParaRPr>
                    </a:p>
                  </a:txBody>
                  <a:tcPr marL="68580" marR="68580" marT="0" marB="0" anchor="b"/>
                </a:tc>
              </a:tr>
            </a:tbl>
          </a:graphicData>
        </a:graphic>
      </p:graphicFrame>
      <p:sp>
        <p:nvSpPr>
          <p:cNvPr id="4" name="Rectangle 3"/>
          <p:cNvSpPr/>
          <p:nvPr/>
        </p:nvSpPr>
        <p:spPr>
          <a:xfrm>
            <a:off x="402971" y="3886200"/>
            <a:ext cx="8153400" cy="369332"/>
          </a:xfrm>
          <a:prstGeom prst="rect">
            <a:avLst/>
          </a:prstGeom>
        </p:spPr>
        <p:txBody>
          <a:bodyPr wrap="square">
            <a:spAutoFit/>
          </a:bodyPr>
          <a:lstStyle/>
          <a:p>
            <a:r>
              <a:rPr lang="en-US" dirty="0" smtClean="0"/>
              <a:t>      </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581268122"/>
              </p:ext>
            </p:extLst>
          </p:nvPr>
        </p:nvGraphicFramePr>
        <p:xfrm>
          <a:off x="685800" y="3962400"/>
          <a:ext cx="7315200" cy="1885950"/>
        </p:xfrm>
        <a:graphic>
          <a:graphicData uri="http://schemas.openxmlformats.org/drawingml/2006/table">
            <a:tbl>
              <a:tblPr>
                <a:tableStyleId>{5C22544A-7EE6-4342-B048-85BDC9FD1C3A}</a:tableStyleId>
              </a:tblPr>
              <a:tblGrid>
                <a:gridCol w="1696967"/>
                <a:gridCol w="618522"/>
                <a:gridCol w="1034833"/>
                <a:gridCol w="1046728"/>
                <a:gridCol w="951571"/>
                <a:gridCol w="1094306"/>
                <a:gridCol w="872273"/>
              </a:tblGrid>
              <a:tr h="552450">
                <a:tc>
                  <a:txBody>
                    <a:bodyPr/>
                    <a:lstStyle/>
                    <a:p>
                      <a:pPr algn="l" fontAlgn="b"/>
                      <a:r>
                        <a:rPr lang="en-US" sz="900" u="none" strike="noStrike" dirty="0">
                          <a:effectLst/>
                        </a:rPr>
                        <a:t> </a:t>
                      </a:r>
                      <a:endParaRPr lang="en-US" sz="900" b="0" i="0" u="none" strike="noStrike" dirty="0">
                        <a:solidFill>
                          <a:srgbClr val="000000"/>
                        </a:solidFill>
                        <a:effectLst/>
                        <a:latin typeface="Calibri"/>
                      </a:endParaRPr>
                    </a:p>
                  </a:txBody>
                  <a:tcPr marL="9525" marR="9525" marT="9525" marB="0" anchor="b"/>
                </a:tc>
                <a:tc>
                  <a:txBody>
                    <a:bodyPr/>
                    <a:lstStyle/>
                    <a:p>
                      <a:pPr algn="l" fontAlgn="b"/>
                      <a:r>
                        <a:rPr lang="en-US" sz="900" u="none" strike="noStrike">
                          <a:effectLst/>
                        </a:rPr>
                        <a:t> </a:t>
                      </a:r>
                      <a:endParaRPr lang="en-US" sz="900" b="0" i="0" u="none" strike="noStrike">
                        <a:solidFill>
                          <a:srgbClr val="000000"/>
                        </a:solidFill>
                        <a:effectLst/>
                        <a:latin typeface="Calibri"/>
                      </a:endParaRPr>
                    </a:p>
                  </a:txBody>
                  <a:tcPr marL="9525" marR="9525" marT="9525" marB="0" anchor="b"/>
                </a:tc>
                <a:tc>
                  <a:txBody>
                    <a:bodyPr/>
                    <a:lstStyle/>
                    <a:p>
                      <a:pPr algn="l" fontAlgn="b"/>
                      <a:r>
                        <a:rPr lang="en-US" sz="900" u="none" strike="noStrike">
                          <a:effectLst/>
                        </a:rPr>
                        <a:t> </a:t>
                      </a:r>
                      <a:endParaRPr lang="en-US" sz="900" b="0" i="0" u="none" strike="noStrike">
                        <a:solidFill>
                          <a:srgbClr val="000000"/>
                        </a:solidFill>
                        <a:effectLst/>
                        <a:latin typeface="Calibri"/>
                      </a:endParaRPr>
                    </a:p>
                  </a:txBody>
                  <a:tcPr marL="9525" marR="9525" marT="9525" marB="0" anchor="b"/>
                </a:tc>
                <a:tc>
                  <a:txBody>
                    <a:bodyPr/>
                    <a:lstStyle/>
                    <a:p>
                      <a:pPr algn="l" fontAlgn="b"/>
                      <a:r>
                        <a:rPr lang="en-US" sz="900" u="none" strike="noStrike">
                          <a:effectLst/>
                        </a:rPr>
                        <a:t>Wineries </a:t>
                      </a:r>
                      <a:endParaRPr lang="en-US" sz="900" b="0" i="0" u="none" strike="noStrike">
                        <a:solidFill>
                          <a:srgbClr val="000000"/>
                        </a:solidFill>
                        <a:effectLst/>
                        <a:latin typeface="Calibri"/>
                      </a:endParaRPr>
                    </a:p>
                  </a:txBody>
                  <a:tcPr marL="9525" marR="9525" marT="9525" marB="0" anchor="b"/>
                </a:tc>
                <a:tc>
                  <a:txBody>
                    <a:bodyPr/>
                    <a:lstStyle/>
                    <a:p>
                      <a:pPr algn="l" fontAlgn="b"/>
                      <a:r>
                        <a:rPr lang="en-US" sz="900" u="none" strike="noStrike">
                          <a:effectLst/>
                        </a:rPr>
                        <a:t> </a:t>
                      </a:r>
                      <a:endParaRPr lang="en-US" sz="900" b="0" i="0" u="none" strike="noStrike">
                        <a:solidFill>
                          <a:srgbClr val="000000"/>
                        </a:solidFill>
                        <a:effectLst/>
                        <a:latin typeface="Calibri"/>
                      </a:endParaRPr>
                    </a:p>
                  </a:txBody>
                  <a:tcPr marL="9525" marR="9525" marT="9525" marB="0" anchor="b"/>
                </a:tc>
                <a:tc>
                  <a:txBody>
                    <a:bodyPr/>
                    <a:lstStyle/>
                    <a:p>
                      <a:pPr algn="l" fontAlgn="b"/>
                      <a:r>
                        <a:rPr lang="en-US" sz="900" u="none" strike="noStrike">
                          <a:effectLst/>
                        </a:rPr>
                        <a:t> </a:t>
                      </a:r>
                      <a:endParaRPr lang="en-US" sz="900" b="0" i="0" u="none" strike="noStrike">
                        <a:solidFill>
                          <a:srgbClr val="000000"/>
                        </a:solidFill>
                        <a:effectLst/>
                        <a:latin typeface="Calibri"/>
                      </a:endParaRPr>
                    </a:p>
                  </a:txBody>
                  <a:tcPr marL="9525" marR="9525" marT="9525" marB="0" anchor="b"/>
                </a:tc>
                <a:tc>
                  <a:txBody>
                    <a:bodyPr/>
                    <a:lstStyle/>
                    <a:p>
                      <a:pPr algn="l" fontAlgn="b"/>
                      <a:r>
                        <a:rPr lang="en-US" sz="900" u="none" strike="noStrike">
                          <a:effectLst/>
                        </a:rPr>
                        <a:t> </a:t>
                      </a:r>
                      <a:endParaRPr lang="en-US" sz="900" b="0" i="0" u="none" strike="noStrike">
                        <a:solidFill>
                          <a:srgbClr val="000000"/>
                        </a:solidFill>
                        <a:effectLst/>
                        <a:latin typeface="Calibri"/>
                      </a:endParaRPr>
                    </a:p>
                  </a:txBody>
                  <a:tcPr marL="9525" marR="9525" marT="9525" marB="0" anchor="b"/>
                </a:tc>
              </a:tr>
              <a:tr h="190500">
                <a:tc>
                  <a:txBody>
                    <a:bodyPr/>
                    <a:lstStyle/>
                    <a:p>
                      <a:pPr algn="l" fontAlgn="b"/>
                      <a:r>
                        <a:rPr lang="en-US" sz="900" u="none" strike="noStrike">
                          <a:effectLst/>
                        </a:rPr>
                        <a:t>Parameter</a:t>
                      </a:r>
                      <a:endParaRPr lang="en-US" sz="900" b="0" i="0" u="none" strike="noStrike">
                        <a:solidFill>
                          <a:srgbClr val="000000"/>
                        </a:solidFill>
                        <a:effectLst/>
                        <a:latin typeface="Calibri"/>
                      </a:endParaRPr>
                    </a:p>
                  </a:txBody>
                  <a:tcPr marL="9525" marR="9525" marT="9525" marB="0" anchor="b"/>
                </a:tc>
                <a:tc>
                  <a:txBody>
                    <a:bodyPr/>
                    <a:lstStyle/>
                    <a:p>
                      <a:pPr algn="l" fontAlgn="b"/>
                      <a:r>
                        <a:rPr lang="en-US" sz="900" u="none" strike="noStrike">
                          <a:effectLst/>
                        </a:rPr>
                        <a:t>Units</a:t>
                      </a:r>
                      <a:endParaRPr lang="en-US" sz="900" b="0" i="0" u="none" strike="noStrike">
                        <a:solidFill>
                          <a:srgbClr val="000000"/>
                        </a:solidFill>
                        <a:effectLst/>
                        <a:latin typeface="Calibri"/>
                      </a:endParaRPr>
                    </a:p>
                  </a:txBody>
                  <a:tcPr marL="9525" marR="9525" marT="9525" marB="0" anchor="b"/>
                </a:tc>
                <a:tc>
                  <a:txBody>
                    <a:bodyPr/>
                    <a:lstStyle/>
                    <a:p>
                      <a:pPr algn="l" fontAlgn="b"/>
                      <a:r>
                        <a:rPr lang="en-US" sz="900" u="none" strike="noStrike">
                          <a:effectLst/>
                        </a:rPr>
                        <a:t>          A</a:t>
                      </a:r>
                      <a:endParaRPr lang="en-US" sz="900" b="0" i="0" u="none" strike="noStrike">
                        <a:solidFill>
                          <a:srgbClr val="000000"/>
                        </a:solidFill>
                        <a:effectLst/>
                        <a:latin typeface="Calibri"/>
                      </a:endParaRPr>
                    </a:p>
                  </a:txBody>
                  <a:tcPr marL="9525" marR="9525" marT="9525" marB="0" anchor="b"/>
                </a:tc>
                <a:tc>
                  <a:txBody>
                    <a:bodyPr/>
                    <a:lstStyle/>
                    <a:p>
                      <a:pPr algn="l" fontAlgn="b"/>
                      <a:r>
                        <a:rPr lang="en-US" sz="900" u="none" strike="noStrike">
                          <a:effectLst/>
                        </a:rPr>
                        <a:t>        B</a:t>
                      </a:r>
                      <a:endParaRPr lang="en-US" sz="900" b="0" i="0" u="none" strike="noStrike">
                        <a:solidFill>
                          <a:srgbClr val="000000"/>
                        </a:solidFill>
                        <a:effectLst/>
                        <a:latin typeface="Calibri"/>
                      </a:endParaRPr>
                    </a:p>
                  </a:txBody>
                  <a:tcPr marL="9525" marR="9525" marT="9525" marB="0" anchor="b"/>
                </a:tc>
                <a:tc>
                  <a:txBody>
                    <a:bodyPr/>
                    <a:lstStyle/>
                    <a:p>
                      <a:pPr algn="l" fontAlgn="b"/>
                      <a:r>
                        <a:rPr lang="en-US" sz="900" u="none" strike="noStrike">
                          <a:effectLst/>
                        </a:rPr>
                        <a:t>          C</a:t>
                      </a:r>
                      <a:endParaRPr lang="en-US" sz="900" b="0" i="0" u="none" strike="noStrike">
                        <a:solidFill>
                          <a:srgbClr val="000000"/>
                        </a:solidFill>
                        <a:effectLst/>
                        <a:latin typeface="Calibri"/>
                      </a:endParaRPr>
                    </a:p>
                  </a:txBody>
                  <a:tcPr marL="9525" marR="9525" marT="9525" marB="0" anchor="b"/>
                </a:tc>
                <a:tc>
                  <a:txBody>
                    <a:bodyPr/>
                    <a:lstStyle/>
                    <a:p>
                      <a:pPr algn="l" fontAlgn="b"/>
                      <a:r>
                        <a:rPr lang="en-US" sz="900" u="none" strike="noStrike">
                          <a:effectLst/>
                        </a:rPr>
                        <a:t>          D</a:t>
                      </a:r>
                      <a:endParaRPr lang="en-US" sz="900" b="0" i="0" u="none" strike="noStrike">
                        <a:solidFill>
                          <a:srgbClr val="000000"/>
                        </a:solidFill>
                        <a:effectLst/>
                        <a:latin typeface="Calibri"/>
                      </a:endParaRPr>
                    </a:p>
                  </a:txBody>
                  <a:tcPr marL="9525" marR="9525" marT="9525" marB="0" anchor="b"/>
                </a:tc>
                <a:tc>
                  <a:txBody>
                    <a:bodyPr/>
                    <a:lstStyle/>
                    <a:p>
                      <a:pPr algn="l" fontAlgn="b"/>
                      <a:r>
                        <a:rPr lang="en-US" sz="900" u="none" strike="noStrike">
                          <a:effectLst/>
                        </a:rPr>
                        <a:t>         E</a:t>
                      </a:r>
                      <a:endParaRPr lang="en-US" sz="900" b="0" i="0" u="none" strike="noStrike">
                        <a:solidFill>
                          <a:srgbClr val="000000"/>
                        </a:solidFill>
                        <a:effectLst/>
                        <a:latin typeface="Calibri"/>
                      </a:endParaRPr>
                    </a:p>
                  </a:txBody>
                  <a:tcPr marL="9525" marR="9525" marT="9525" marB="0" anchor="b"/>
                </a:tc>
              </a:tr>
              <a:tr h="190500">
                <a:tc>
                  <a:txBody>
                    <a:bodyPr/>
                    <a:lstStyle/>
                    <a:p>
                      <a:pPr algn="l" fontAlgn="b"/>
                      <a:r>
                        <a:rPr lang="en-US" sz="900" u="none" strike="noStrike">
                          <a:effectLst/>
                        </a:rPr>
                        <a:t>Total Phosphorus</a:t>
                      </a:r>
                      <a:endParaRPr lang="en-US" sz="900" b="0" i="0" u="none" strike="noStrike">
                        <a:solidFill>
                          <a:srgbClr val="000000"/>
                        </a:solidFill>
                        <a:effectLst/>
                        <a:latin typeface="Calibri"/>
                      </a:endParaRPr>
                    </a:p>
                  </a:txBody>
                  <a:tcPr marL="9525" marR="9525" marT="9525" marB="0" anchor="b"/>
                </a:tc>
                <a:tc>
                  <a:txBody>
                    <a:bodyPr/>
                    <a:lstStyle/>
                    <a:p>
                      <a:pPr algn="l" fontAlgn="b"/>
                      <a:r>
                        <a:rPr lang="en-US" sz="900" u="none" strike="noStrike">
                          <a:effectLst/>
                        </a:rPr>
                        <a:t>mg/L</a:t>
                      </a:r>
                      <a:endParaRPr lang="en-US" sz="900" b="0" i="0" u="none" strike="noStrike">
                        <a:solidFill>
                          <a:srgbClr val="000000"/>
                        </a:solidFill>
                        <a:effectLst/>
                        <a:latin typeface="Calibri"/>
                      </a:endParaRPr>
                    </a:p>
                  </a:txBody>
                  <a:tcPr marL="9525" marR="9525" marT="9525" marB="0" anchor="b"/>
                </a:tc>
                <a:tc>
                  <a:txBody>
                    <a:bodyPr/>
                    <a:lstStyle/>
                    <a:p>
                      <a:pPr algn="r" fontAlgn="b"/>
                      <a:r>
                        <a:rPr lang="en-US" sz="900" u="none" strike="noStrike">
                          <a:effectLst/>
                        </a:rPr>
                        <a:t>8.62</a:t>
                      </a:r>
                      <a:endParaRPr lang="en-US" sz="900" b="0" i="0" u="none" strike="noStrike">
                        <a:solidFill>
                          <a:srgbClr val="000000"/>
                        </a:solidFill>
                        <a:effectLst/>
                        <a:latin typeface="Calibri"/>
                      </a:endParaRPr>
                    </a:p>
                  </a:txBody>
                  <a:tcPr marL="9525" marR="9525" marT="9525" marB="0" anchor="b"/>
                </a:tc>
                <a:tc>
                  <a:txBody>
                    <a:bodyPr/>
                    <a:lstStyle/>
                    <a:p>
                      <a:pPr algn="r" fontAlgn="b"/>
                      <a:r>
                        <a:rPr lang="en-US" sz="900" u="none" strike="noStrike">
                          <a:effectLst/>
                        </a:rPr>
                        <a:t>1.29</a:t>
                      </a:r>
                      <a:endParaRPr lang="en-US" sz="900" b="0" i="0" u="none" strike="noStrike">
                        <a:solidFill>
                          <a:srgbClr val="000000"/>
                        </a:solidFill>
                        <a:effectLst/>
                        <a:latin typeface="Calibri"/>
                      </a:endParaRPr>
                    </a:p>
                  </a:txBody>
                  <a:tcPr marL="9525" marR="9525" marT="9525" marB="0" anchor="b"/>
                </a:tc>
                <a:tc>
                  <a:txBody>
                    <a:bodyPr/>
                    <a:lstStyle/>
                    <a:p>
                      <a:pPr algn="r" fontAlgn="b"/>
                      <a:r>
                        <a:rPr lang="en-US" sz="900" u="none" strike="noStrike">
                          <a:effectLst/>
                        </a:rPr>
                        <a:t>5.82</a:t>
                      </a:r>
                      <a:endParaRPr lang="en-US" sz="900" b="0" i="0" u="none" strike="noStrike">
                        <a:solidFill>
                          <a:srgbClr val="000000"/>
                        </a:solidFill>
                        <a:effectLst/>
                        <a:latin typeface="Calibri"/>
                      </a:endParaRPr>
                    </a:p>
                  </a:txBody>
                  <a:tcPr marL="9525" marR="9525" marT="9525" marB="0" anchor="b"/>
                </a:tc>
                <a:tc>
                  <a:txBody>
                    <a:bodyPr/>
                    <a:lstStyle/>
                    <a:p>
                      <a:pPr algn="r" fontAlgn="b"/>
                      <a:r>
                        <a:rPr lang="en-US" sz="900" u="none" strike="noStrike">
                          <a:effectLst/>
                        </a:rPr>
                        <a:t>9.19</a:t>
                      </a:r>
                      <a:endParaRPr lang="en-US" sz="900" b="0" i="0" u="none" strike="noStrike">
                        <a:solidFill>
                          <a:srgbClr val="000000"/>
                        </a:solidFill>
                        <a:effectLst/>
                        <a:latin typeface="Calibri"/>
                      </a:endParaRPr>
                    </a:p>
                  </a:txBody>
                  <a:tcPr marL="9525" marR="9525" marT="9525" marB="0" anchor="b"/>
                </a:tc>
                <a:tc>
                  <a:txBody>
                    <a:bodyPr/>
                    <a:lstStyle/>
                    <a:p>
                      <a:pPr algn="r" fontAlgn="b"/>
                      <a:r>
                        <a:rPr lang="en-US" sz="900" u="none" strike="noStrike">
                          <a:effectLst/>
                        </a:rPr>
                        <a:t>1.72</a:t>
                      </a:r>
                      <a:endParaRPr lang="en-US" sz="900" b="0" i="0" u="none" strike="noStrike">
                        <a:solidFill>
                          <a:srgbClr val="000000"/>
                        </a:solidFill>
                        <a:effectLst/>
                        <a:latin typeface="Calibri"/>
                      </a:endParaRPr>
                    </a:p>
                  </a:txBody>
                  <a:tcPr marL="9525" marR="9525" marT="9525" marB="0" anchor="b"/>
                </a:tc>
              </a:tr>
              <a:tr h="190500">
                <a:tc>
                  <a:txBody>
                    <a:bodyPr/>
                    <a:lstStyle/>
                    <a:p>
                      <a:pPr algn="l" fontAlgn="b"/>
                      <a:r>
                        <a:rPr lang="en-US" sz="900" u="none" strike="noStrike">
                          <a:effectLst/>
                        </a:rPr>
                        <a:t>Total Inorganic Nitrogen</a:t>
                      </a:r>
                      <a:endParaRPr lang="en-US" sz="900" b="0" i="0" u="none" strike="noStrike">
                        <a:solidFill>
                          <a:srgbClr val="000000"/>
                        </a:solidFill>
                        <a:effectLst/>
                        <a:latin typeface="Calibri"/>
                      </a:endParaRPr>
                    </a:p>
                  </a:txBody>
                  <a:tcPr marL="9525" marR="9525" marT="9525" marB="0" anchor="b"/>
                </a:tc>
                <a:tc>
                  <a:txBody>
                    <a:bodyPr/>
                    <a:lstStyle/>
                    <a:p>
                      <a:pPr algn="l" fontAlgn="b"/>
                      <a:r>
                        <a:rPr lang="en-US" sz="900" u="none" strike="noStrike">
                          <a:effectLst/>
                        </a:rPr>
                        <a:t>mg/L</a:t>
                      </a:r>
                      <a:endParaRPr lang="en-US" sz="900" b="0" i="0" u="none" strike="noStrike">
                        <a:solidFill>
                          <a:srgbClr val="000000"/>
                        </a:solidFill>
                        <a:effectLst/>
                        <a:latin typeface="Calibri"/>
                      </a:endParaRPr>
                    </a:p>
                  </a:txBody>
                  <a:tcPr marL="9525" marR="9525" marT="9525" marB="0" anchor="b"/>
                </a:tc>
                <a:tc>
                  <a:txBody>
                    <a:bodyPr/>
                    <a:lstStyle/>
                    <a:p>
                      <a:pPr algn="r" fontAlgn="b"/>
                      <a:r>
                        <a:rPr lang="en-US" sz="900" u="none" strike="noStrike">
                          <a:effectLst/>
                        </a:rPr>
                        <a:t>4.44</a:t>
                      </a:r>
                      <a:endParaRPr lang="en-US" sz="900" b="0" i="0" u="none" strike="noStrike">
                        <a:solidFill>
                          <a:srgbClr val="000000"/>
                        </a:solidFill>
                        <a:effectLst/>
                        <a:latin typeface="Calibri"/>
                      </a:endParaRPr>
                    </a:p>
                  </a:txBody>
                  <a:tcPr marL="9525" marR="9525" marT="9525" marB="0" anchor="b"/>
                </a:tc>
                <a:tc>
                  <a:txBody>
                    <a:bodyPr/>
                    <a:lstStyle/>
                    <a:p>
                      <a:pPr algn="r" fontAlgn="b"/>
                      <a:r>
                        <a:rPr lang="en-US" sz="900" u="none" strike="noStrike">
                          <a:effectLst/>
                        </a:rPr>
                        <a:t>3.64</a:t>
                      </a:r>
                      <a:endParaRPr lang="en-US" sz="900" b="0" i="0" u="none" strike="noStrike">
                        <a:solidFill>
                          <a:srgbClr val="000000"/>
                        </a:solidFill>
                        <a:effectLst/>
                        <a:latin typeface="Calibri"/>
                      </a:endParaRPr>
                    </a:p>
                  </a:txBody>
                  <a:tcPr marL="9525" marR="9525" marT="9525" marB="0" anchor="b"/>
                </a:tc>
                <a:tc>
                  <a:txBody>
                    <a:bodyPr/>
                    <a:lstStyle/>
                    <a:p>
                      <a:pPr algn="r" fontAlgn="b"/>
                      <a:r>
                        <a:rPr lang="en-US" sz="900" u="none" strike="noStrike">
                          <a:effectLst/>
                        </a:rPr>
                        <a:t>18.5</a:t>
                      </a:r>
                      <a:endParaRPr lang="en-US" sz="900" b="0" i="0" u="none" strike="noStrike">
                        <a:solidFill>
                          <a:srgbClr val="000000"/>
                        </a:solidFill>
                        <a:effectLst/>
                        <a:latin typeface="Calibri"/>
                      </a:endParaRPr>
                    </a:p>
                  </a:txBody>
                  <a:tcPr marL="9525" marR="9525" marT="9525" marB="0" anchor="b"/>
                </a:tc>
                <a:tc>
                  <a:txBody>
                    <a:bodyPr/>
                    <a:lstStyle/>
                    <a:p>
                      <a:pPr algn="r" fontAlgn="b"/>
                      <a:r>
                        <a:rPr lang="en-US" sz="900" u="none" strike="noStrike">
                          <a:effectLst/>
                        </a:rPr>
                        <a:t>8.77</a:t>
                      </a:r>
                      <a:endParaRPr lang="en-US" sz="900" b="0" i="0" u="none" strike="noStrike">
                        <a:solidFill>
                          <a:srgbClr val="000000"/>
                        </a:solidFill>
                        <a:effectLst/>
                        <a:latin typeface="Calibri"/>
                      </a:endParaRPr>
                    </a:p>
                  </a:txBody>
                  <a:tcPr marL="9525" marR="9525" marT="9525" marB="0" anchor="b"/>
                </a:tc>
                <a:tc>
                  <a:txBody>
                    <a:bodyPr/>
                    <a:lstStyle/>
                    <a:p>
                      <a:pPr algn="r" fontAlgn="b"/>
                      <a:r>
                        <a:rPr lang="en-US" sz="900" u="none" strike="noStrike">
                          <a:effectLst/>
                        </a:rPr>
                        <a:t>2.63</a:t>
                      </a:r>
                      <a:endParaRPr lang="en-US" sz="900" b="0" i="0" u="none" strike="noStrike">
                        <a:solidFill>
                          <a:srgbClr val="000000"/>
                        </a:solidFill>
                        <a:effectLst/>
                        <a:latin typeface="Calibri"/>
                      </a:endParaRPr>
                    </a:p>
                  </a:txBody>
                  <a:tcPr marL="9525" marR="9525" marT="9525" marB="0" anchor="b"/>
                </a:tc>
              </a:tr>
              <a:tr h="190500">
                <a:tc>
                  <a:txBody>
                    <a:bodyPr/>
                    <a:lstStyle/>
                    <a:p>
                      <a:pPr algn="l" fontAlgn="b"/>
                      <a:r>
                        <a:rPr lang="en-US" sz="900" u="none" strike="noStrike">
                          <a:effectLst/>
                        </a:rPr>
                        <a:t>Sodium</a:t>
                      </a:r>
                      <a:endParaRPr lang="en-US" sz="900" b="0" i="0" u="none" strike="noStrike">
                        <a:solidFill>
                          <a:srgbClr val="000000"/>
                        </a:solidFill>
                        <a:effectLst/>
                        <a:latin typeface="Calibri"/>
                      </a:endParaRPr>
                    </a:p>
                  </a:txBody>
                  <a:tcPr marL="9525" marR="9525" marT="9525" marB="0" anchor="b"/>
                </a:tc>
                <a:tc>
                  <a:txBody>
                    <a:bodyPr/>
                    <a:lstStyle/>
                    <a:p>
                      <a:pPr algn="l" fontAlgn="b"/>
                      <a:r>
                        <a:rPr lang="en-US" sz="900" u="none" strike="noStrike">
                          <a:effectLst/>
                        </a:rPr>
                        <a:t>mg/L</a:t>
                      </a:r>
                      <a:endParaRPr lang="en-US" sz="900" b="0" i="0" u="none" strike="noStrike">
                        <a:solidFill>
                          <a:srgbClr val="000000"/>
                        </a:solidFill>
                        <a:effectLst/>
                        <a:latin typeface="Calibri"/>
                      </a:endParaRPr>
                    </a:p>
                  </a:txBody>
                  <a:tcPr marL="9525" marR="9525" marT="9525" marB="0" anchor="b"/>
                </a:tc>
                <a:tc>
                  <a:txBody>
                    <a:bodyPr/>
                    <a:lstStyle/>
                    <a:p>
                      <a:pPr algn="r" fontAlgn="b"/>
                      <a:r>
                        <a:rPr lang="en-US" sz="900" u="none" strike="noStrike">
                          <a:effectLst/>
                        </a:rPr>
                        <a:t>396</a:t>
                      </a:r>
                      <a:endParaRPr lang="en-US" sz="900" b="0" i="0" u="none" strike="noStrike">
                        <a:solidFill>
                          <a:srgbClr val="000000"/>
                        </a:solidFill>
                        <a:effectLst/>
                        <a:latin typeface="Calibri"/>
                      </a:endParaRPr>
                    </a:p>
                  </a:txBody>
                  <a:tcPr marL="9525" marR="9525" marT="9525" marB="0" anchor="b"/>
                </a:tc>
                <a:tc>
                  <a:txBody>
                    <a:bodyPr/>
                    <a:lstStyle/>
                    <a:p>
                      <a:pPr algn="r" fontAlgn="b"/>
                      <a:r>
                        <a:rPr lang="en-US" sz="900" u="none" strike="noStrike">
                          <a:effectLst/>
                        </a:rPr>
                        <a:t>792</a:t>
                      </a:r>
                      <a:endParaRPr lang="en-US" sz="900" b="0" i="0" u="none" strike="noStrike">
                        <a:solidFill>
                          <a:srgbClr val="000000"/>
                        </a:solidFill>
                        <a:effectLst/>
                        <a:latin typeface="Calibri"/>
                      </a:endParaRPr>
                    </a:p>
                  </a:txBody>
                  <a:tcPr marL="9525" marR="9525" marT="9525" marB="0" anchor="b"/>
                </a:tc>
                <a:tc>
                  <a:txBody>
                    <a:bodyPr/>
                    <a:lstStyle/>
                    <a:p>
                      <a:pPr algn="r" fontAlgn="b"/>
                      <a:r>
                        <a:rPr lang="en-US" sz="900" u="none" strike="noStrike">
                          <a:effectLst/>
                        </a:rPr>
                        <a:t>53</a:t>
                      </a:r>
                      <a:endParaRPr lang="en-US" sz="900" b="0" i="0" u="none" strike="noStrike">
                        <a:solidFill>
                          <a:srgbClr val="000000"/>
                        </a:solidFill>
                        <a:effectLst/>
                        <a:latin typeface="Calibri"/>
                      </a:endParaRPr>
                    </a:p>
                  </a:txBody>
                  <a:tcPr marL="9525" marR="9525" marT="9525" marB="0" anchor="b"/>
                </a:tc>
                <a:tc>
                  <a:txBody>
                    <a:bodyPr/>
                    <a:lstStyle/>
                    <a:p>
                      <a:pPr algn="r" fontAlgn="b"/>
                      <a:r>
                        <a:rPr lang="en-US" sz="900" u="none" strike="noStrike">
                          <a:effectLst/>
                        </a:rPr>
                        <a:t>124</a:t>
                      </a:r>
                      <a:endParaRPr lang="en-US" sz="900" b="0" i="0" u="none" strike="noStrike">
                        <a:solidFill>
                          <a:srgbClr val="000000"/>
                        </a:solidFill>
                        <a:effectLst/>
                        <a:latin typeface="Calibri"/>
                      </a:endParaRPr>
                    </a:p>
                  </a:txBody>
                  <a:tcPr marL="9525" marR="9525" marT="9525" marB="0" anchor="b"/>
                </a:tc>
                <a:tc>
                  <a:txBody>
                    <a:bodyPr/>
                    <a:lstStyle/>
                    <a:p>
                      <a:pPr algn="r" fontAlgn="b"/>
                      <a:r>
                        <a:rPr lang="en-US" sz="900" u="none" strike="noStrike">
                          <a:effectLst/>
                        </a:rPr>
                        <a:t>28</a:t>
                      </a:r>
                      <a:endParaRPr lang="en-US" sz="900" b="0" i="0" u="none" strike="noStrike">
                        <a:solidFill>
                          <a:srgbClr val="000000"/>
                        </a:solidFill>
                        <a:effectLst/>
                        <a:latin typeface="Calibri"/>
                      </a:endParaRPr>
                    </a:p>
                  </a:txBody>
                  <a:tcPr marL="9525" marR="9525" marT="9525" marB="0" anchor="b"/>
                </a:tc>
              </a:tr>
              <a:tr h="190500">
                <a:tc>
                  <a:txBody>
                    <a:bodyPr/>
                    <a:lstStyle/>
                    <a:p>
                      <a:pPr algn="l" fontAlgn="b"/>
                      <a:r>
                        <a:rPr lang="en-US" sz="900" u="none" strike="noStrike">
                          <a:effectLst/>
                        </a:rPr>
                        <a:t>Chloride</a:t>
                      </a:r>
                      <a:endParaRPr lang="en-US" sz="900" b="0" i="0" u="none" strike="noStrike">
                        <a:solidFill>
                          <a:srgbClr val="000000"/>
                        </a:solidFill>
                        <a:effectLst/>
                        <a:latin typeface="Calibri"/>
                      </a:endParaRPr>
                    </a:p>
                  </a:txBody>
                  <a:tcPr marL="9525" marR="9525" marT="9525" marB="0" anchor="b"/>
                </a:tc>
                <a:tc>
                  <a:txBody>
                    <a:bodyPr/>
                    <a:lstStyle/>
                    <a:p>
                      <a:pPr algn="l" fontAlgn="b"/>
                      <a:r>
                        <a:rPr lang="en-US" sz="900" b="0" i="0" u="none" strike="noStrike" dirty="0" smtClean="0">
                          <a:solidFill>
                            <a:srgbClr val="000000"/>
                          </a:solidFill>
                          <a:effectLst/>
                          <a:latin typeface="Calibri"/>
                        </a:rPr>
                        <a:t>mg/L</a:t>
                      </a:r>
                      <a:endParaRPr lang="en-US" sz="900" b="0" i="0" u="none" strike="noStrike" dirty="0">
                        <a:solidFill>
                          <a:srgbClr val="000000"/>
                        </a:solidFill>
                        <a:effectLst/>
                        <a:latin typeface="Calibri"/>
                      </a:endParaRPr>
                    </a:p>
                  </a:txBody>
                  <a:tcPr marL="9525" marR="9525" marT="9525" marB="0" anchor="b"/>
                </a:tc>
                <a:tc>
                  <a:txBody>
                    <a:bodyPr/>
                    <a:lstStyle/>
                    <a:p>
                      <a:pPr algn="r" fontAlgn="b"/>
                      <a:r>
                        <a:rPr lang="en-US" sz="900" u="none" strike="noStrike">
                          <a:effectLst/>
                        </a:rPr>
                        <a:t>673</a:t>
                      </a:r>
                      <a:endParaRPr lang="en-US" sz="900" b="0" i="0" u="none" strike="noStrike">
                        <a:solidFill>
                          <a:srgbClr val="000000"/>
                        </a:solidFill>
                        <a:effectLst/>
                        <a:latin typeface="Calibri"/>
                      </a:endParaRPr>
                    </a:p>
                  </a:txBody>
                  <a:tcPr marL="9525" marR="9525" marT="9525" marB="0" anchor="b"/>
                </a:tc>
                <a:tc>
                  <a:txBody>
                    <a:bodyPr/>
                    <a:lstStyle/>
                    <a:p>
                      <a:pPr algn="r" fontAlgn="b"/>
                      <a:r>
                        <a:rPr lang="en-US" sz="900" u="none" strike="noStrike">
                          <a:effectLst/>
                        </a:rPr>
                        <a:t>1,500</a:t>
                      </a:r>
                      <a:endParaRPr lang="en-US" sz="900" b="0" i="0" u="none" strike="noStrike">
                        <a:solidFill>
                          <a:srgbClr val="000000"/>
                        </a:solidFill>
                        <a:effectLst/>
                        <a:latin typeface="Calibri"/>
                      </a:endParaRPr>
                    </a:p>
                  </a:txBody>
                  <a:tcPr marL="9525" marR="9525" marT="9525" marB="0" anchor="b"/>
                </a:tc>
                <a:tc>
                  <a:txBody>
                    <a:bodyPr/>
                    <a:lstStyle/>
                    <a:p>
                      <a:pPr algn="r" fontAlgn="b"/>
                      <a:r>
                        <a:rPr lang="en-US" sz="900" u="none" strike="noStrike">
                          <a:effectLst/>
                        </a:rPr>
                        <a:t>10.8</a:t>
                      </a:r>
                      <a:endParaRPr lang="en-US" sz="900" b="0" i="0" u="none" strike="noStrike">
                        <a:solidFill>
                          <a:srgbClr val="000000"/>
                        </a:solidFill>
                        <a:effectLst/>
                        <a:latin typeface="Calibri"/>
                      </a:endParaRPr>
                    </a:p>
                  </a:txBody>
                  <a:tcPr marL="9525" marR="9525" marT="9525" marB="0" anchor="b"/>
                </a:tc>
                <a:tc>
                  <a:txBody>
                    <a:bodyPr/>
                    <a:lstStyle/>
                    <a:p>
                      <a:pPr algn="r" fontAlgn="b"/>
                      <a:r>
                        <a:rPr lang="en-US" sz="900" u="none" strike="noStrike">
                          <a:effectLst/>
                        </a:rPr>
                        <a:t>53</a:t>
                      </a:r>
                      <a:endParaRPr lang="en-US" sz="900" b="0" i="0" u="none" strike="noStrike">
                        <a:solidFill>
                          <a:srgbClr val="000000"/>
                        </a:solidFill>
                        <a:effectLst/>
                        <a:latin typeface="Calibri"/>
                      </a:endParaRPr>
                    </a:p>
                  </a:txBody>
                  <a:tcPr marL="9525" marR="9525" marT="9525" marB="0" anchor="b"/>
                </a:tc>
                <a:tc>
                  <a:txBody>
                    <a:bodyPr/>
                    <a:lstStyle/>
                    <a:p>
                      <a:pPr algn="r" fontAlgn="b"/>
                      <a:r>
                        <a:rPr lang="en-US" sz="900" u="none" strike="noStrike">
                          <a:effectLst/>
                        </a:rPr>
                        <a:t>7.2</a:t>
                      </a:r>
                      <a:endParaRPr lang="en-US" sz="900" b="0" i="0" u="none" strike="noStrike">
                        <a:solidFill>
                          <a:srgbClr val="000000"/>
                        </a:solidFill>
                        <a:effectLst/>
                        <a:latin typeface="Calibri"/>
                      </a:endParaRPr>
                    </a:p>
                  </a:txBody>
                  <a:tcPr marL="9525" marR="9525" marT="9525" marB="0" anchor="b"/>
                </a:tc>
              </a:tr>
              <a:tr h="190500">
                <a:tc>
                  <a:txBody>
                    <a:bodyPr/>
                    <a:lstStyle/>
                    <a:p>
                      <a:pPr algn="l" fontAlgn="b"/>
                      <a:r>
                        <a:rPr lang="en-US" sz="900" u="none" strike="noStrike">
                          <a:effectLst/>
                        </a:rPr>
                        <a:t>pH</a:t>
                      </a:r>
                      <a:endParaRPr lang="en-US" sz="900" b="0" i="0" u="none" strike="noStrike">
                        <a:solidFill>
                          <a:srgbClr val="000000"/>
                        </a:solidFill>
                        <a:effectLst/>
                        <a:latin typeface="Calibri"/>
                      </a:endParaRPr>
                    </a:p>
                  </a:txBody>
                  <a:tcPr marL="9525" marR="9525" marT="9525" marB="0" anchor="b"/>
                </a:tc>
                <a:tc>
                  <a:txBody>
                    <a:bodyPr/>
                    <a:lstStyle/>
                    <a:p>
                      <a:pPr algn="l" fontAlgn="b"/>
                      <a:r>
                        <a:rPr lang="en-US" sz="900" u="none" strike="noStrike">
                          <a:effectLst/>
                        </a:rPr>
                        <a:t>S.U.</a:t>
                      </a:r>
                      <a:endParaRPr lang="en-US" sz="900" b="0" i="0" u="none" strike="noStrike">
                        <a:solidFill>
                          <a:srgbClr val="000000"/>
                        </a:solidFill>
                        <a:effectLst/>
                        <a:latin typeface="Calibri"/>
                      </a:endParaRPr>
                    </a:p>
                  </a:txBody>
                  <a:tcPr marL="9525" marR="9525" marT="9525" marB="0" anchor="b"/>
                </a:tc>
                <a:tc>
                  <a:txBody>
                    <a:bodyPr/>
                    <a:lstStyle/>
                    <a:p>
                      <a:pPr algn="r" fontAlgn="b"/>
                      <a:r>
                        <a:rPr lang="en-US" sz="900" u="none" strike="noStrike">
                          <a:effectLst/>
                        </a:rPr>
                        <a:t>5.8</a:t>
                      </a:r>
                      <a:endParaRPr lang="en-US" sz="900" b="0" i="0" u="none" strike="noStrike">
                        <a:solidFill>
                          <a:srgbClr val="000000"/>
                        </a:solidFill>
                        <a:effectLst/>
                        <a:latin typeface="Calibri"/>
                      </a:endParaRPr>
                    </a:p>
                  </a:txBody>
                  <a:tcPr marL="9525" marR="9525" marT="9525" marB="0" anchor="b"/>
                </a:tc>
                <a:tc>
                  <a:txBody>
                    <a:bodyPr/>
                    <a:lstStyle/>
                    <a:p>
                      <a:pPr algn="r" fontAlgn="b"/>
                      <a:r>
                        <a:rPr lang="en-US" sz="900" u="none" strike="noStrike">
                          <a:effectLst/>
                        </a:rPr>
                        <a:t>6.7</a:t>
                      </a:r>
                      <a:endParaRPr lang="en-US" sz="900" b="0" i="0" u="none" strike="noStrike">
                        <a:solidFill>
                          <a:srgbClr val="000000"/>
                        </a:solidFill>
                        <a:effectLst/>
                        <a:latin typeface="Calibri"/>
                      </a:endParaRPr>
                    </a:p>
                  </a:txBody>
                  <a:tcPr marL="9525" marR="9525" marT="9525" marB="0" anchor="b"/>
                </a:tc>
                <a:tc>
                  <a:txBody>
                    <a:bodyPr/>
                    <a:lstStyle/>
                    <a:p>
                      <a:pPr algn="r" fontAlgn="b"/>
                      <a:r>
                        <a:rPr lang="en-US" sz="900" u="none" strike="noStrike">
                          <a:effectLst/>
                        </a:rPr>
                        <a:t>5.5</a:t>
                      </a:r>
                      <a:endParaRPr lang="en-US" sz="900" b="0" i="0" u="none" strike="noStrike">
                        <a:solidFill>
                          <a:srgbClr val="000000"/>
                        </a:solidFill>
                        <a:effectLst/>
                        <a:latin typeface="Calibri"/>
                      </a:endParaRPr>
                    </a:p>
                  </a:txBody>
                  <a:tcPr marL="9525" marR="9525" marT="9525" marB="0" anchor="b"/>
                </a:tc>
                <a:tc>
                  <a:txBody>
                    <a:bodyPr/>
                    <a:lstStyle/>
                    <a:p>
                      <a:pPr algn="r" fontAlgn="b"/>
                      <a:r>
                        <a:rPr lang="en-US" sz="900" u="none" strike="noStrike">
                          <a:effectLst/>
                        </a:rPr>
                        <a:t>6</a:t>
                      </a:r>
                      <a:endParaRPr lang="en-US" sz="900" b="0" i="0" u="none" strike="noStrike">
                        <a:solidFill>
                          <a:srgbClr val="000000"/>
                        </a:solidFill>
                        <a:effectLst/>
                        <a:latin typeface="Calibri"/>
                      </a:endParaRPr>
                    </a:p>
                  </a:txBody>
                  <a:tcPr marL="9525" marR="9525" marT="9525" marB="0" anchor="b"/>
                </a:tc>
                <a:tc>
                  <a:txBody>
                    <a:bodyPr/>
                    <a:lstStyle/>
                    <a:p>
                      <a:pPr algn="r" fontAlgn="b"/>
                      <a:r>
                        <a:rPr lang="en-US" sz="900" u="none" strike="noStrike">
                          <a:effectLst/>
                        </a:rPr>
                        <a:t>6.8</a:t>
                      </a:r>
                      <a:endParaRPr lang="en-US" sz="900" b="0" i="0" u="none" strike="noStrike">
                        <a:solidFill>
                          <a:srgbClr val="000000"/>
                        </a:solidFill>
                        <a:effectLst/>
                        <a:latin typeface="Calibri"/>
                      </a:endParaRPr>
                    </a:p>
                  </a:txBody>
                  <a:tcPr marL="9525" marR="9525" marT="9525" marB="0" anchor="b"/>
                </a:tc>
              </a:tr>
              <a:tr h="190500">
                <a:tc>
                  <a:txBody>
                    <a:bodyPr/>
                    <a:lstStyle/>
                    <a:p>
                      <a:pPr algn="l" fontAlgn="b"/>
                      <a:r>
                        <a:rPr lang="en-US" sz="900" u="none" strike="noStrike">
                          <a:effectLst/>
                        </a:rPr>
                        <a:t>BOD5</a:t>
                      </a:r>
                      <a:endParaRPr lang="en-US" sz="900" b="0" i="0" u="none" strike="noStrike">
                        <a:solidFill>
                          <a:srgbClr val="000000"/>
                        </a:solidFill>
                        <a:effectLst/>
                        <a:latin typeface="Calibri"/>
                      </a:endParaRPr>
                    </a:p>
                  </a:txBody>
                  <a:tcPr marL="9525" marR="9525" marT="9525" marB="0" anchor="b"/>
                </a:tc>
                <a:tc>
                  <a:txBody>
                    <a:bodyPr/>
                    <a:lstStyle/>
                    <a:p>
                      <a:pPr algn="l" fontAlgn="b"/>
                      <a:r>
                        <a:rPr lang="en-US" sz="900" u="none" strike="noStrike">
                          <a:effectLst/>
                        </a:rPr>
                        <a:t>mg/L</a:t>
                      </a:r>
                      <a:endParaRPr lang="en-US" sz="900" b="0" i="0" u="none" strike="noStrike">
                        <a:solidFill>
                          <a:srgbClr val="000000"/>
                        </a:solidFill>
                        <a:effectLst/>
                        <a:latin typeface="Calibri"/>
                      </a:endParaRPr>
                    </a:p>
                  </a:txBody>
                  <a:tcPr marL="9525" marR="9525" marT="9525" marB="0" anchor="b"/>
                </a:tc>
                <a:tc>
                  <a:txBody>
                    <a:bodyPr/>
                    <a:lstStyle/>
                    <a:p>
                      <a:pPr algn="r" fontAlgn="b"/>
                      <a:r>
                        <a:rPr lang="en-US" sz="900" u="none" strike="noStrike">
                          <a:effectLst/>
                        </a:rPr>
                        <a:t>2,249</a:t>
                      </a:r>
                      <a:endParaRPr lang="en-US" sz="900" b="0" i="0" u="none" strike="noStrike">
                        <a:solidFill>
                          <a:srgbClr val="000000"/>
                        </a:solidFill>
                        <a:effectLst/>
                        <a:latin typeface="Calibri"/>
                      </a:endParaRPr>
                    </a:p>
                  </a:txBody>
                  <a:tcPr marL="9525" marR="9525" marT="9525" marB="0" anchor="b"/>
                </a:tc>
                <a:tc>
                  <a:txBody>
                    <a:bodyPr/>
                    <a:lstStyle/>
                    <a:p>
                      <a:pPr algn="r" fontAlgn="b"/>
                      <a:r>
                        <a:rPr lang="en-US" sz="900" u="none" strike="noStrike">
                          <a:effectLst/>
                        </a:rPr>
                        <a:t>336</a:t>
                      </a:r>
                      <a:endParaRPr lang="en-US" sz="900" b="0" i="0" u="none" strike="noStrike">
                        <a:solidFill>
                          <a:srgbClr val="000000"/>
                        </a:solidFill>
                        <a:effectLst/>
                        <a:latin typeface="Calibri"/>
                      </a:endParaRPr>
                    </a:p>
                  </a:txBody>
                  <a:tcPr marL="9525" marR="9525" marT="9525" marB="0" anchor="b"/>
                </a:tc>
                <a:tc>
                  <a:txBody>
                    <a:bodyPr/>
                    <a:lstStyle/>
                    <a:p>
                      <a:pPr algn="r" fontAlgn="b"/>
                      <a:r>
                        <a:rPr lang="en-US" sz="900" u="none" strike="noStrike">
                          <a:effectLst/>
                        </a:rPr>
                        <a:t>3,578</a:t>
                      </a:r>
                      <a:endParaRPr lang="en-US" sz="900" b="0" i="0" u="none" strike="noStrike">
                        <a:solidFill>
                          <a:srgbClr val="000000"/>
                        </a:solidFill>
                        <a:effectLst/>
                        <a:latin typeface="Calibri"/>
                      </a:endParaRPr>
                    </a:p>
                  </a:txBody>
                  <a:tcPr marL="9525" marR="9525" marT="9525" marB="0" anchor="b"/>
                </a:tc>
                <a:tc>
                  <a:txBody>
                    <a:bodyPr/>
                    <a:lstStyle/>
                    <a:p>
                      <a:pPr algn="r" fontAlgn="b"/>
                      <a:r>
                        <a:rPr lang="en-US" sz="900" u="none" strike="noStrike">
                          <a:effectLst/>
                        </a:rPr>
                        <a:t>3,111</a:t>
                      </a:r>
                      <a:endParaRPr lang="en-US" sz="900" b="0" i="0" u="none" strike="noStrike">
                        <a:solidFill>
                          <a:srgbClr val="000000"/>
                        </a:solidFill>
                        <a:effectLst/>
                        <a:latin typeface="Calibri"/>
                      </a:endParaRPr>
                    </a:p>
                  </a:txBody>
                  <a:tcPr marL="9525" marR="9525" marT="9525" marB="0" anchor="b"/>
                </a:tc>
                <a:tc>
                  <a:txBody>
                    <a:bodyPr/>
                    <a:lstStyle/>
                    <a:p>
                      <a:pPr algn="r" fontAlgn="b"/>
                      <a:r>
                        <a:rPr lang="en-US" sz="900" u="none" strike="noStrike" dirty="0">
                          <a:effectLst/>
                        </a:rPr>
                        <a:t>957</a:t>
                      </a:r>
                      <a:endParaRPr lang="en-US" sz="9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18086105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7074" y="609600"/>
            <a:ext cx="7696200" cy="646331"/>
          </a:xfrm>
          <a:prstGeom prst="rect">
            <a:avLst/>
          </a:prstGeom>
        </p:spPr>
        <p:txBody>
          <a:bodyPr wrap="square">
            <a:spAutoFit/>
          </a:bodyPr>
          <a:lstStyle/>
          <a:p>
            <a:r>
              <a:rPr lang="en-US" dirty="0" smtClean="0"/>
              <a:t>In the absence of facility specific wastewater quality data, the MDEQ recommends using the default values listed in Table 2. </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144222553"/>
              </p:ext>
            </p:extLst>
          </p:nvPr>
        </p:nvGraphicFramePr>
        <p:xfrm>
          <a:off x="585785" y="1371600"/>
          <a:ext cx="3376615" cy="2703603"/>
        </p:xfrm>
        <a:graphic>
          <a:graphicData uri="http://schemas.openxmlformats.org/drawingml/2006/table">
            <a:tbl>
              <a:tblPr firstRow="1" firstCol="1" bandRow="1">
                <a:tableStyleId>{5C22544A-7EE6-4342-B048-85BDC9FD1C3A}</a:tableStyleId>
              </a:tblPr>
              <a:tblGrid>
                <a:gridCol w="1659693"/>
                <a:gridCol w="744000"/>
                <a:gridCol w="972922"/>
              </a:tblGrid>
              <a:tr h="386229">
                <a:tc>
                  <a:txBody>
                    <a:bodyPr/>
                    <a:lstStyle/>
                    <a:p>
                      <a:pPr marL="0" marR="0">
                        <a:lnSpc>
                          <a:spcPct val="115000"/>
                        </a:lnSpc>
                        <a:spcBef>
                          <a:spcPts val="0"/>
                        </a:spcBef>
                        <a:spcAft>
                          <a:spcPts val="0"/>
                        </a:spcAft>
                      </a:pPr>
                      <a:r>
                        <a:rPr lang="en-US" sz="900" dirty="0">
                          <a:effectLst/>
                        </a:rPr>
                        <a:t>Parameter</a:t>
                      </a:r>
                      <a:endParaRPr lang="en-US" sz="11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900" dirty="0">
                          <a:effectLst/>
                        </a:rPr>
                        <a:t>Units</a:t>
                      </a:r>
                      <a:endParaRPr lang="en-US" sz="11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900" dirty="0">
                          <a:effectLst/>
                        </a:rPr>
                        <a:t>Default Values</a:t>
                      </a:r>
                      <a:endParaRPr lang="en-US" sz="1100" dirty="0">
                        <a:effectLst/>
                        <a:latin typeface="Calibri"/>
                        <a:ea typeface="Calibri"/>
                        <a:cs typeface="Times New Roman"/>
                      </a:endParaRPr>
                    </a:p>
                  </a:txBody>
                  <a:tcPr marL="68580" marR="68580" marT="0" marB="0" anchor="b"/>
                </a:tc>
              </a:tr>
              <a:tr h="386229">
                <a:tc>
                  <a:txBody>
                    <a:bodyPr/>
                    <a:lstStyle/>
                    <a:p>
                      <a:pPr marL="0" marR="0">
                        <a:lnSpc>
                          <a:spcPct val="115000"/>
                        </a:lnSpc>
                        <a:spcBef>
                          <a:spcPts val="0"/>
                        </a:spcBef>
                        <a:spcAft>
                          <a:spcPts val="0"/>
                        </a:spcAft>
                      </a:pPr>
                      <a:r>
                        <a:rPr lang="en-US" sz="900" dirty="0">
                          <a:effectLst/>
                        </a:rPr>
                        <a:t>Total Phosphorus</a:t>
                      </a:r>
                      <a:endParaRPr lang="en-US" sz="1100" dirty="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900" dirty="0">
                          <a:effectLst/>
                        </a:rPr>
                        <a:t>mg/L</a:t>
                      </a:r>
                      <a:endParaRPr lang="en-US" sz="1100"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900">
                          <a:effectLst/>
                        </a:rPr>
                        <a:t>40</a:t>
                      </a:r>
                      <a:endParaRPr lang="en-US" sz="1100">
                        <a:effectLst/>
                        <a:latin typeface="Calibri"/>
                        <a:ea typeface="Calibri"/>
                        <a:cs typeface="Times New Roman"/>
                      </a:endParaRPr>
                    </a:p>
                  </a:txBody>
                  <a:tcPr marL="68580" marR="68580" marT="0" marB="0" anchor="b"/>
                </a:tc>
              </a:tr>
              <a:tr h="386229">
                <a:tc>
                  <a:txBody>
                    <a:bodyPr/>
                    <a:lstStyle/>
                    <a:p>
                      <a:pPr marL="0" marR="0">
                        <a:lnSpc>
                          <a:spcPct val="115000"/>
                        </a:lnSpc>
                        <a:spcBef>
                          <a:spcPts val="0"/>
                        </a:spcBef>
                        <a:spcAft>
                          <a:spcPts val="0"/>
                        </a:spcAft>
                      </a:pPr>
                      <a:r>
                        <a:rPr lang="en-US" sz="900">
                          <a:effectLst/>
                        </a:rPr>
                        <a:t>Total Inorganic Nitrogen</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900" dirty="0" smtClean="0">
                          <a:effectLst/>
                        </a:rPr>
                        <a:t>g/L</a:t>
                      </a:r>
                      <a:endParaRPr lang="en-US" sz="1100" dirty="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900">
                          <a:effectLst/>
                        </a:rPr>
                        <a:t>69</a:t>
                      </a:r>
                      <a:endParaRPr lang="en-US" sz="1100">
                        <a:effectLst/>
                        <a:latin typeface="Calibri"/>
                        <a:ea typeface="Calibri"/>
                        <a:cs typeface="Times New Roman"/>
                      </a:endParaRPr>
                    </a:p>
                  </a:txBody>
                  <a:tcPr marL="68580" marR="68580" marT="0" marB="0" anchor="b"/>
                </a:tc>
              </a:tr>
              <a:tr h="386229">
                <a:tc>
                  <a:txBody>
                    <a:bodyPr/>
                    <a:lstStyle/>
                    <a:p>
                      <a:pPr marL="0" marR="0">
                        <a:lnSpc>
                          <a:spcPct val="115000"/>
                        </a:lnSpc>
                        <a:spcBef>
                          <a:spcPts val="0"/>
                        </a:spcBef>
                        <a:spcAft>
                          <a:spcPts val="0"/>
                        </a:spcAft>
                      </a:pPr>
                      <a:r>
                        <a:rPr lang="en-US" sz="900">
                          <a:effectLst/>
                        </a:rPr>
                        <a:t>Sodium</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900">
                          <a:effectLst/>
                        </a:rPr>
                        <a:t>mg/L</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900">
                          <a:effectLst/>
                        </a:rPr>
                        <a:t>400</a:t>
                      </a:r>
                      <a:endParaRPr lang="en-US" sz="1100">
                        <a:effectLst/>
                        <a:latin typeface="Calibri"/>
                        <a:ea typeface="Calibri"/>
                        <a:cs typeface="Times New Roman"/>
                      </a:endParaRPr>
                    </a:p>
                  </a:txBody>
                  <a:tcPr marL="68580" marR="68580" marT="0" marB="0" anchor="b"/>
                </a:tc>
              </a:tr>
              <a:tr h="386229">
                <a:tc>
                  <a:txBody>
                    <a:bodyPr/>
                    <a:lstStyle/>
                    <a:p>
                      <a:pPr marL="0" marR="0">
                        <a:lnSpc>
                          <a:spcPct val="115000"/>
                        </a:lnSpc>
                        <a:spcBef>
                          <a:spcPts val="0"/>
                        </a:spcBef>
                        <a:spcAft>
                          <a:spcPts val="0"/>
                        </a:spcAft>
                      </a:pPr>
                      <a:r>
                        <a:rPr lang="en-US" sz="900">
                          <a:effectLst/>
                        </a:rPr>
                        <a:t>Chloride</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900">
                          <a:effectLst/>
                        </a:rPr>
                        <a:t>mg/L</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900">
                          <a:effectLst/>
                        </a:rPr>
                        <a:t>500</a:t>
                      </a:r>
                      <a:endParaRPr lang="en-US" sz="1100">
                        <a:effectLst/>
                        <a:latin typeface="Calibri"/>
                        <a:ea typeface="Calibri"/>
                        <a:cs typeface="Times New Roman"/>
                      </a:endParaRPr>
                    </a:p>
                  </a:txBody>
                  <a:tcPr marL="68580" marR="68580" marT="0" marB="0" anchor="b"/>
                </a:tc>
              </a:tr>
              <a:tr h="386229">
                <a:tc>
                  <a:txBody>
                    <a:bodyPr/>
                    <a:lstStyle/>
                    <a:p>
                      <a:pPr marL="0" marR="0">
                        <a:lnSpc>
                          <a:spcPct val="115000"/>
                        </a:lnSpc>
                        <a:spcBef>
                          <a:spcPts val="0"/>
                        </a:spcBef>
                        <a:spcAft>
                          <a:spcPts val="0"/>
                        </a:spcAft>
                      </a:pPr>
                      <a:r>
                        <a:rPr lang="en-US" sz="900">
                          <a:effectLst/>
                        </a:rPr>
                        <a:t>pH</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900">
                          <a:effectLst/>
                        </a:rPr>
                        <a:t>S.U.</a:t>
                      </a:r>
                      <a:endParaRPr lang="en-US" sz="1100">
                        <a:effectLst/>
                        <a:latin typeface="Calibri"/>
                        <a:ea typeface="Calibri"/>
                        <a:cs typeface="Times New Roman"/>
                      </a:endParaRPr>
                    </a:p>
                  </a:txBody>
                  <a:tcPr marL="68580" marR="68580" marT="0" marB="0" anchor="b"/>
                </a:tc>
                <a:tc>
                  <a:txBody>
                    <a:bodyPr/>
                    <a:lstStyle/>
                    <a:p>
                      <a:pPr marL="144145" marR="0" algn="r">
                        <a:lnSpc>
                          <a:spcPct val="115000"/>
                        </a:lnSpc>
                        <a:spcBef>
                          <a:spcPts val="0"/>
                        </a:spcBef>
                        <a:spcAft>
                          <a:spcPts val="0"/>
                        </a:spcAft>
                      </a:pPr>
                      <a:r>
                        <a:rPr lang="en-US" sz="900">
                          <a:effectLst/>
                        </a:rPr>
                        <a:t>2.5 - 11</a:t>
                      </a:r>
                      <a:endParaRPr lang="en-US" sz="1100">
                        <a:effectLst/>
                        <a:latin typeface="Calibri"/>
                        <a:ea typeface="Calibri"/>
                        <a:cs typeface="Times New Roman"/>
                      </a:endParaRPr>
                    </a:p>
                  </a:txBody>
                  <a:tcPr marL="68580" marR="68580" marT="0" marB="0" anchor="b"/>
                </a:tc>
              </a:tr>
              <a:tr h="386229">
                <a:tc>
                  <a:txBody>
                    <a:bodyPr/>
                    <a:lstStyle/>
                    <a:p>
                      <a:pPr marL="0" marR="0">
                        <a:lnSpc>
                          <a:spcPct val="115000"/>
                        </a:lnSpc>
                        <a:spcBef>
                          <a:spcPts val="0"/>
                        </a:spcBef>
                        <a:spcAft>
                          <a:spcPts val="0"/>
                        </a:spcAft>
                      </a:pPr>
                      <a:r>
                        <a:rPr lang="en-US" sz="900">
                          <a:effectLst/>
                        </a:rPr>
                        <a:t>BOD5</a:t>
                      </a:r>
                      <a:endParaRPr lang="en-US" sz="1100">
                        <a:effectLst/>
                        <a:latin typeface="Calibri"/>
                        <a:ea typeface="Calibri"/>
                        <a:cs typeface="Times New Roman"/>
                      </a:endParaRPr>
                    </a:p>
                  </a:txBody>
                  <a:tcPr marL="68580" marR="68580" marT="0" marB="0" anchor="b"/>
                </a:tc>
                <a:tc>
                  <a:txBody>
                    <a:bodyPr/>
                    <a:lstStyle/>
                    <a:p>
                      <a:pPr marL="0" marR="0">
                        <a:lnSpc>
                          <a:spcPct val="115000"/>
                        </a:lnSpc>
                        <a:spcBef>
                          <a:spcPts val="0"/>
                        </a:spcBef>
                        <a:spcAft>
                          <a:spcPts val="0"/>
                        </a:spcAft>
                      </a:pPr>
                      <a:r>
                        <a:rPr lang="en-US" sz="900">
                          <a:effectLst/>
                        </a:rPr>
                        <a:t>mg/L</a:t>
                      </a:r>
                      <a:endParaRPr lang="en-US" sz="1100">
                        <a:effectLst/>
                        <a:latin typeface="Calibri"/>
                        <a:ea typeface="Calibri"/>
                        <a:cs typeface="Times New Roman"/>
                      </a:endParaRPr>
                    </a:p>
                  </a:txBody>
                  <a:tcPr marL="68580" marR="68580" marT="0" marB="0" anchor="b"/>
                </a:tc>
                <a:tc>
                  <a:txBody>
                    <a:bodyPr/>
                    <a:lstStyle/>
                    <a:p>
                      <a:pPr marL="0" marR="0" algn="r">
                        <a:lnSpc>
                          <a:spcPct val="115000"/>
                        </a:lnSpc>
                        <a:spcBef>
                          <a:spcPts val="0"/>
                        </a:spcBef>
                        <a:spcAft>
                          <a:spcPts val="0"/>
                        </a:spcAft>
                      </a:pPr>
                      <a:r>
                        <a:rPr lang="en-US" sz="900" dirty="0">
                          <a:effectLst/>
                        </a:rPr>
                        <a:t>12,000</a:t>
                      </a:r>
                      <a:endParaRPr lang="en-US" sz="1100" dirty="0">
                        <a:effectLst/>
                        <a:latin typeface="Calibri"/>
                        <a:ea typeface="Calibri"/>
                        <a:cs typeface="Times New Roman"/>
                      </a:endParaRPr>
                    </a:p>
                  </a:txBody>
                  <a:tcPr marL="68580" marR="68580" marT="0" marB="0" anchor="b"/>
                </a:tc>
              </a:tr>
            </a:tbl>
          </a:graphicData>
        </a:graphic>
      </p:graphicFrame>
      <p:sp>
        <p:nvSpPr>
          <p:cNvPr id="3" name="Rectangle 2"/>
          <p:cNvSpPr/>
          <p:nvPr/>
        </p:nvSpPr>
        <p:spPr>
          <a:xfrm>
            <a:off x="577318" y="4267200"/>
            <a:ext cx="7848600" cy="2339102"/>
          </a:xfrm>
          <a:prstGeom prst="rect">
            <a:avLst/>
          </a:prstGeom>
        </p:spPr>
        <p:txBody>
          <a:bodyPr wrap="square">
            <a:spAutoFit/>
          </a:bodyPr>
          <a:lstStyle/>
          <a:p>
            <a:r>
              <a:rPr lang="en-US" dirty="0" smtClean="0"/>
              <a:t>					* </a:t>
            </a:r>
            <a:r>
              <a:rPr lang="en-US" sz="1400" dirty="0" smtClean="0"/>
              <a:t>Default values = Average + 1 Std Dev</a:t>
            </a:r>
          </a:p>
          <a:p>
            <a:endParaRPr lang="en-US" sz="1600" dirty="0" smtClean="0"/>
          </a:p>
          <a:p>
            <a:r>
              <a:rPr lang="en-US" sz="1600" dirty="0" smtClean="0"/>
              <a:t>The </a:t>
            </a:r>
            <a:r>
              <a:rPr lang="en-US" sz="1600" dirty="0"/>
              <a:t>DEQ recommends winery wastewater be analyzed for the following: 	</a:t>
            </a:r>
            <a:endParaRPr lang="en-US" sz="1600" dirty="0" smtClean="0"/>
          </a:p>
          <a:p>
            <a:endParaRPr lang="en-US" sz="1600" dirty="0"/>
          </a:p>
          <a:p>
            <a:r>
              <a:rPr lang="en-US" sz="1600" dirty="0" smtClean="0"/>
              <a:t>	BOD</a:t>
            </a:r>
            <a:r>
              <a:rPr lang="en-US" sz="1600" baseline="-25000" dirty="0" smtClean="0"/>
              <a:t>5</a:t>
            </a:r>
            <a:r>
              <a:rPr lang="en-US" sz="1600" dirty="0"/>
              <a:t>			</a:t>
            </a:r>
            <a:r>
              <a:rPr lang="en-US" sz="1600" dirty="0" smtClean="0"/>
              <a:t>	Total </a:t>
            </a:r>
            <a:r>
              <a:rPr lang="en-US" sz="1600" dirty="0"/>
              <a:t>Kjeldahl Nitrogen</a:t>
            </a:r>
          </a:p>
          <a:p>
            <a:r>
              <a:rPr lang="en-US" sz="1600" dirty="0"/>
              <a:t>	Ammonia Nitrogen (NH</a:t>
            </a:r>
            <a:r>
              <a:rPr lang="en-US" sz="1600" baseline="-25000" dirty="0"/>
              <a:t>3 </a:t>
            </a:r>
            <a:r>
              <a:rPr lang="en-US" sz="1600" dirty="0"/>
              <a:t>– N)	             </a:t>
            </a:r>
            <a:r>
              <a:rPr lang="en-US" sz="1600" dirty="0" smtClean="0"/>
              <a:t>	Total </a:t>
            </a:r>
            <a:r>
              <a:rPr lang="en-US" sz="1600" dirty="0"/>
              <a:t>Phosphorus</a:t>
            </a:r>
          </a:p>
          <a:p>
            <a:r>
              <a:rPr lang="en-US" sz="1600" dirty="0"/>
              <a:t>	Nitrate Nitrogen (NO</a:t>
            </a:r>
            <a:r>
              <a:rPr lang="en-US" sz="1600" baseline="-25000" dirty="0"/>
              <a:t>3</a:t>
            </a:r>
            <a:r>
              <a:rPr lang="en-US" sz="1600" baseline="30000" dirty="0"/>
              <a:t>-</a:t>
            </a:r>
            <a:r>
              <a:rPr lang="en-US" sz="1600" dirty="0"/>
              <a:t> - N)		Sodium</a:t>
            </a:r>
          </a:p>
          <a:p>
            <a:r>
              <a:rPr lang="en-US" sz="1600" dirty="0"/>
              <a:t>	Nitrite Nitrogen (NO</a:t>
            </a:r>
            <a:r>
              <a:rPr lang="en-US" sz="1600" baseline="-25000" dirty="0"/>
              <a:t>2</a:t>
            </a:r>
            <a:r>
              <a:rPr lang="en-US" sz="1600" baseline="30000" dirty="0"/>
              <a:t>-</a:t>
            </a:r>
            <a:r>
              <a:rPr lang="en-US" sz="1600" dirty="0"/>
              <a:t> -</a:t>
            </a:r>
            <a:r>
              <a:rPr lang="en-US" sz="1600" baseline="-25000" dirty="0"/>
              <a:t> </a:t>
            </a:r>
            <a:r>
              <a:rPr lang="en-US" sz="1600" dirty="0"/>
              <a:t>N)		Chloride</a:t>
            </a:r>
          </a:p>
          <a:p>
            <a:r>
              <a:rPr lang="en-US" sz="1600" dirty="0"/>
              <a:t>	pH</a:t>
            </a:r>
          </a:p>
        </p:txBody>
      </p:sp>
      <p:graphicFrame>
        <p:nvGraphicFramePr>
          <p:cNvPr id="6" name="Table 5"/>
          <p:cNvGraphicFramePr>
            <a:graphicFrameLocks noGrp="1"/>
          </p:cNvGraphicFramePr>
          <p:nvPr>
            <p:extLst>
              <p:ext uri="{D42A27DB-BD31-4B8C-83A1-F6EECF244321}">
                <p14:modId xmlns:p14="http://schemas.microsoft.com/office/powerpoint/2010/main" val="2425215212"/>
              </p:ext>
            </p:extLst>
          </p:nvPr>
        </p:nvGraphicFramePr>
        <p:xfrm>
          <a:off x="4470574" y="1447800"/>
          <a:ext cx="3898900" cy="2590802"/>
        </p:xfrm>
        <a:graphic>
          <a:graphicData uri="http://schemas.openxmlformats.org/drawingml/2006/table">
            <a:tbl>
              <a:tblPr>
                <a:tableStyleId>{5C22544A-7EE6-4342-B048-85BDC9FD1C3A}</a:tableStyleId>
              </a:tblPr>
              <a:tblGrid>
                <a:gridCol w="1237012"/>
                <a:gridCol w="450874"/>
                <a:gridCol w="754346"/>
                <a:gridCol w="763017"/>
                <a:gridCol w="693651"/>
              </a:tblGrid>
              <a:tr h="558800">
                <a:tc>
                  <a:txBody>
                    <a:bodyPr/>
                    <a:lstStyle/>
                    <a:p>
                      <a:pPr algn="l" fontAlgn="b"/>
                      <a:r>
                        <a:rPr lang="en-US" sz="900" u="none" strike="noStrike" dirty="0">
                          <a:effectLst/>
                        </a:rPr>
                        <a:t>Parameter</a:t>
                      </a:r>
                      <a:endParaRPr lang="en-US" sz="900" b="0" i="0" u="none" strike="noStrike" dirty="0">
                        <a:solidFill>
                          <a:srgbClr val="000000"/>
                        </a:solidFill>
                        <a:effectLst/>
                        <a:latin typeface="Calibri"/>
                      </a:endParaRPr>
                    </a:p>
                  </a:txBody>
                  <a:tcPr marL="9525" marR="9525" marT="9525" marB="0" anchor="b"/>
                </a:tc>
                <a:tc>
                  <a:txBody>
                    <a:bodyPr/>
                    <a:lstStyle/>
                    <a:p>
                      <a:pPr algn="l" fontAlgn="b"/>
                      <a:r>
                        <a:rPr lang="en-US" sz="900" u="none" strike="noStrike">
                          <a:effectLst/>
                        </a:rPr>
                        <a:t>Units</a:t>
                      </a:r>
                      <a:endParaRPr lang="en-US" sz="900" b="0" i="0" u="none" strike="noStrike">
                        <a:solidFill>
                          <a:srgbClr val="000000"/>
                        </a:solidFill>
                        <a:effectLst/>
                        <a:latin typeface="Calibri"/>
                      </a:endParaRPr>
                    </a:p>
                  </a:txBody>
                  <a:tcPr marL="9525" marR="9525" marT="9525" marB="0" anchor="b"/>
                </a:tc>
                <a:tc>
                  <a:txBody>
                    <a:bodyPr/>
                    <a:lstStyle/>
                    <a:p>
                      <a:pPr algn="l" fontAlgn="b"/>
                      <a:r>
                        <a:rPr lang="en-US" sz="900" u="none" strike="noStrike">
                          <a:effectLst/>
                        </a:rPr>
                        <a:t>Average Concentration</a:t>
                      </a:r>
                      <a:endParaRPr lang="en-US" sz="900" b="0" i="0" u="none" strike="noStrike">
                        <a:solidFill>
                          <a:srgbClr val="000000"/>
                        </a:solidFill>
                        <a:effectLst/>
                        <a:latin typeface="Calibri"/>
                      </a:endParaRPr>
                    </a:p>
                  </a:txBody>
                  <a:tcPr marL="9525" marR="9525" marT="9525" marB="0" anchor="b"/>
                </a:tc>
                <a:tc>
                  <a:txBody>
                    <a:bodyPr/>
                    <a:lstStyle/>
                    <a:p>
                      <a:pPr algn="l" fontAlgn="b"/>
                      <a:r>
                        <a:rPr lang="en-US" sz="900" u="none" strike="noStrike">
                          <a:effectLst/>
                        </a:rPr>
                        <a:t>Standard Deviation</a:t>
                      </a:r>
                      <a:endParaRPr lang="en-US" sz="900" b="0" i="0" u="none" strike="noStrike">
                        <a:solidFill>
                          <a:srgbClr val="000000"/>
                        </a:solidFill>
                        <a:effectLst/>
                        <a:latin typeface="Calibri"/>
                      </a:endParaRPr>
                    </a:p>
                  </a:txBody>
                  <a:tcPr marL="9525" marR="9525" marT="9525" marB="0" anchor="b"/>
                </a:tc>
                <a:tc>
                  <a:txBody>
                    <a:bodyPr/>
                    <a:lstStyle/>
                    <a:p>
                      <a:pPr algn="l" fontAlgn="b"/>
                      <a:r>
                        <a:rPr lang="en-US" sz="900" u="none" strike="noStrike">
                          <a:effectLst/>
                        </a:rPr>
                        <a:t>Default Value*</a:t>
                      </a:r>
                      <a:endParaRPr lang="en-US" sz="900" b="0" i="0" u="none" strike="noStrike">
                        <a:solidFill>
                          <a:srgbClr val="000000"/>
                        </a:solidFill>
                        <a:effectLst/>
                        <a:latin typeface="Calibri"/>
                      </a:endParaRPr>
                    </a:p>
                  </a:txBody>
                  <a:tcPr marL="9525" marR="9525" marT="9525" marB="0" anchor="b"/>
                </a:tc>
              </a:tr>
              <a:tr h="338667">
                <a:tc>
                  <a:txBody>
                    <a:bodyPr/>
                    <a:lstStyle/>
                    <a:p>
                      <a:pPr algn="l" fontAlgn="b"/>
                      <a:r>
                        <a:rPr lang="en-US" sz="900" u="none" strike="noStrike">
                          <a:effectLst/>
                        </a:rPr>
                        <a:t>Total Phosphorus</a:t>
                      </a:r>
                      <a:endParaRPr lang="en-US" sz="900" b="0" i="0" u="none" strike="noStrike">
                        <a:solidFill>
                          <a:srgbClr val="000000"/>
                        </a:solidFill>
                        <a:effectLst/>
                        <a:latin typeface="Calibri"/>
                      </a:endParaRPr>
                    </a:p>
                  </a:txBody>
                  <a:tcPr marL="9525" marR="9525" marT="9525" marB="0" anchor="b"/>
                </a:tc>
                <a:tc>
                  <a:txBody>
                    <a:bodyPr/>
                    <a:lstStyle/>
                    <a:p>
                      <a:pPr algn="l" fontAlgn="b"/>
                      <a:r>
                        <a:rPr lang="en-US" sz="900" u="none" strike="noStrike">
                          <a:effectLst/>
                        </a:rPr>
                        <a:t>mg/L</a:t>
                      </a:r>
                      <a:endParaRPr lang="en-US" sz="900" b="0" i="0" u="none" strike="noStrike">
                        <a:solidFill>
                          <a:srgbClr val="000000"/>
                        </a:solidFill>
                        <a:effectLst/>
                        <a:latin typeface="Calibri"/>
                      </a:endParaRPr>
                    </a:p>
                  </a:txBody>
                  <a:tcPr marL="9525" marR="9525" marT="9525" marB="0" anchor="b"/>
                </a:tc>
                <a:tc>
                  <a:txBody>
                    <a:bodyPr/>
                    <a:lstStyle/>
                    <a:p>
                      <a:pPr algn="r" fontAlgn="b"/>
                      <a:r>
                        <a:rPr lang="en-US" sz="900" u="none" strike="noStrike">
                          <a:effectLst/>
                        </a:rPr>
                        <a:t>5.26</a:t>
                      </a:r>
                      <a:endParaRPr lang="en-US" sz="900" b="0" i="0" u="none" strike="noStrike">
                        <a:solidFill>
                          <a:srgbClr val="000000"/>
                        </a:solidFill>
                        <a:effectLst/>
                        <a:latin typeface="Calibri"/>
                      </a:endParaRPr>
                    </a:p>
                  </a:txBody>
                  <a:tcPr marL="9525" marR="9525" marT="9525" marB="0" anchor="b"/>
                </a:tc>
                <a:tc>
                  <a:txBody>
                    <a:bodyPr/>
                    <a:lstStyle/>
                    <a:p>
                      <a:pPr algn="r" fontAlgn="b"/>
                      <a:r>
                        <a:rPr lang="en-US" sz="900" u="none" strike="noStrike">
                          <a:effectLst/>
                        </a:rPr>
                        <a:t>4.61</a:t>
                      </a:r>
                      <a:endParaRPr lang="en-US" sz="900" b="0" i="0" u="none" strike="noStrike">
                        <a:solidFill>
                          <a:srgbClr val="000000"/>
                        </a:solidFill>
                        <a:effectLst/>
                        <a:latin typeface="Calibri"/>
                      </a:endParaRPr>
                    </a:p>
                  </a:txBody>
                  <a:tcPr marL="9525" marR="9525" marT="9525" marB="0" anchor="b"/>
                </a:tc>
                <a:tc>
                  <a:txBody>
                    <a:bodyPr/>
                    <a:lstStyle/>
                    <a:p>
                      <a:pPr algn="r" fontAlgn="b"/>
                      <a:r>
                        <a:rPr lang="en-US" sz="900" u="none" strike="noStrike">
                          <a:effectLst/>
                        </a:rPr>
                        <a:t>9.87</a:t>
                      </a:r>
                      <a:endParaRPr lang="en-US" sz="900" b="0" i="0" u="none" strike="noStrike">
                        <a:solidFill>
                          <a:srgbClr val="000000"/>
                        </a:solidFill>
                        <a:effectLst/>
                        <a:latin typeface="Calibri"/>
                      </a:endParaRPr>
                    </a:p>
                  </a:txBody>
                  <a:tcPr marL="9525" marR="9525" marT="9525" marB="0" anchor="b"/>
                </a:tc>
              </a:tr>
              <a:tr h="338667">
                <a:tc>
                  <a:txBody>
                    <a:bodyPr/>
                    <a:lstStyle/>
                    <a:p>
                      <a:pPr algn="l" fontAlgn="b"/>
                      <a:r>
                        <a:rPr lang="en-US" sz="900" u="none" strike="noStrike">
                          <a:effectLst/>
                        </a:rPr>
                        <a:t>Total Inorganic Nitrogen</a:t>
                      </a:r>
                      <a:endParaRPr lang="en-US" sz="900" b="0" i="0" u="none" strike="noStrike">
                        <a:solidFill>
                          <a:srgbClr val="000000"/>
                        </a:solidFill>
                        <a:effectLst/>
                        <a:latin typeface="Calibri"/>
                      </a:endParaRPr>
                    </a:p>
                  </a:txBody>
                  <a:tcPr marL="9525" marR="9525" marT="9525" marB="0" anchor="b"/>
                </a:tc>
                <a:tc>
                  <a:txBody>
                    <a:bodyPr/>
                    <a:lstStyle/>
                    <a:p>
                      <a:pPr algn="l" fontAlgn="b"/>
                      <a:r>
                        <a:rPr lang="en-US" sz="900" u="none" strike="noStrike">
                          <a:effectLst/>
                        </a:rPr>
                        <a:t>mg/L</a:t>
                      </a:r>
                      <a:endParaRPr lang="en-US" sz="900" b="0" i="0" u="none" strike="noStrike">
                        <a:solidFill>
                          <a:srgbClr val="000000"/>
                        </a:solidFill>
                        <a:effectLst/>
                        <a:latin typeface="Calibri"/>
                      </a:endParaRPr>
                    </a:p>
                  </a:txBody>
                  <a:tcPr marL="9525" marR="9525" marT="9525" marB="0" anchor="b"/>
                </a:tc>
                <a:tc>
                  <a:txBody>
                    <a:bodyPr/>
                    <a:lstStyle/>
                    <a:p>
                      <a:pPr algn="r" fontAlgn="b"/>
                      <a:r>
                        <a:rPr lang="en-US" sz="900" u="none" strike="noStrike">
                          <a:effectLst/>
                        </a:rPr>
                        <a:t>7.6</a:t>
                      </a:r>
                      <a:endParaRPr lang="en-US" sz="900" b="0" i="0" u="none" strike="noStrike">
                        <a:solidFill>
                          <a:srgbClr val="000000"/>
                        </a:solidFill>
                        <a:effectLst/>
                        <a:latin typeface="Calibri"/>
                      </a:endParaRPr>
                    </a:p>
                  </a:txBody>
                  <a:tcPr marL="9525" marR="9525" marT="9525" marB="0" anchor="b"/>
                </a:tc>
                <a:tc>
                  <a:txBody>
                    <a:bodyPr/>
                    <a:lstStyle/>
                    <a:p>
                      <a:pPr algn="r" fontAlgn="b"/>
                      <a:r>
                        <a:rPr lang="en-US" sz="900" u="none" strike="noStrike">
                          <a:effectLst/>
                        </a:rPr>
                        <a:t>9.5</a:t>
                      </a:r>
                      <a:endParaRPr lang="en-US" sz="900" b="0" i="0" u="none" strike="noStrike">
                        <a:solidFill>
                          <a:srgbClr val="000000"/>
                        </a:solidFill>
                        <a:effectLst/>
                        <a:latin typeface="Calibri"/>
                      </a:endParaRPr>
                    </a:p>
                  </a:txBody>
                  <a:tcPr marL="9525" marR="9525" marT="9525" marB="0" anchor="b"/>
                </a:tc>
                <a:tc>
                  <a:txBody>
                    <a:bodyPr/>
                    <a:lstStyle/>
                    <a:p>
                      <a:pPr algn="r" fontAlgn="b"/>
                      <a:r>
                        <a:rPr lang="en-US" sz="900" u="none" strike="noStrike">
                          <a:effectLst/>
                        </a:rPr>
                        <a:t>17.1</a:t>
                      </a:r>
                      <a:endParaRPr lang="en-US" sz="900" b="0" i="0" u="none" strike="noStrike">
                        <a:solidFill>
                          <a:srgbClr val="000000"/>
                        </a:solidFill>
                        <a:effectLst/>
                        <a:latin typeface="Calibri"/>
                      </a:endParaRPr>
                    </a:p>
                  </a:txBody>
                  <a:tcPr marL="9525" marR="9525" marT="9525" marB="0" anchor="b"/>
                </a:tc>
              </a:tr>
              <a:tr h="338667">
                <a:tc>
                  <a:txBody>
                    <a:bodyPr/>
                    <a:lstStyle/>
                    <a:p>
                      <a:pPr algn="l" fontAlgn="b"/>
                      <a:r>
                        <a:rPr lang="en-US" sz="900" u="none" strike="noStrike">
                          <a:effectLst/>
                        </a:rPr>
                        <a:t>Sodium</a:t>
                      </a:r>
                      <a:endParaRPr lang="en-US" sz="900" b="0" i="0" u="none" strike="noStrike">
                        <a:solidFill>
                          <a:srgbClr val="000000"/>
                        </a:solidFill>
                        <a:effectLst/>
                        <a:latin typeface="Calibri"/>
                      </a:endParaRPr>
                    </a:p>
                  </a:txBody>
                  <a:tcPr marL="9525" marR="9525" marT="9525" marB="0" anchor="b"/>
                </a:tc>
                <a:tc>
                  <a:txBody>
                    <a:bodyPr/>
                    <a:lstStyle/>
                    <a:p>
                      <a:pPr algn="l" fontAlgn="b"/>
                      <a:r>
                        <a:rPr lang="en-US" sz="900" u="none" strike="noStrike">
                          <a:effectLst/>
                        </a:rPr>
                        <a:t>mg/L</a:t>
                      </a:r>
                      <a:endParaRPr lang="en-US" sz="900" b="0" i="0" u="none" strike="noStrike">
                        <a:solidFill>
                          <a:srgbClr val="000000"/>
                        </a:solidFill>
                        <a:effectLst/>
                        <a:latin typeface="Calibri"/>
                      </a:endParaRPr>
                    </a:p>
                  </a:txBody>
                  <a:tcPr marL="9525" marR="9525" marT="9525" marB="0" anchor="b"/>
                </a:tc>
                <a:tc>
                  <a:txBody>
                    <a:bodyPr/>
                    <a:lstStyle/>
                    <a:p>
                      <a:pPr algn="r" fontAlgn="b"/>
                      <a:r>
                        <a:rPr lang="en-US" sz="900" u="none" strike="noStrike" dirty="0">
                          <a:effectLst/>
                        </a:rPr>
                        <a:t>279</a:t>
                      </a:r>
                      <a:endParaRPr lang="en-US" sz="900" b="0" i="0" u="none" strike="noStrike" dirty="0">
                        <a:solidFill>
                          <a:srgbClr val="000000"/>
                        </a:solidFill>
                        <a:effectLst/>
                        <a:latin typeface="Calibri"/>
                      </a:endParaRPr>
                    </a:p>
                  </a:txBody>
                  <a:tcPr marL="9525" marR="9525" marT="9525" marB="0" anchor="b"/>
                </a:tc>
                <a:tc>
                  <a:txBody>
                    <a:bodyPr/>
                    <a:lstStyle/>
                    <a:p>
                      <a:pPr algn="r" fontAlgn="b"/>
                      <a:r>
                        <a:rPr lang="en-US" sz="900" u="none" strike="noStrike">
                          <a:effectLst/>
                        </a:rPr>
                        <a:t>300</a:t>
                      </a:r>
                      <a:endParaRPr lang="en-US" sz="900" b="0" i="0" u="none" strike="noStrike">
                        <a:solidFill>
                          <a:srgbClr val="000000"/>
                        </a:solidFill>
                        <a:effectLst/>
                        <a:latin typeface="Calibri"/>
                      </a:endParaRPr>
                    </a:p>
                  </a:txBody>
                  <a:tcPr marL="9525" marR="9525" marT="9525" marB="0" anchor="b"/>
                </a:tc>
                <a:tc>
                  <a:txBody>
                    <a:bodyPr/>
                    <a:lstStyle/>
                    <a:p>
                      <a:pPr algn="r" fontAlgn="b"/>
                      <a:r>
                        <a:rPr lang="en-US" sz="900" u="none" strike="noStrike">
                          <a:effectLst/>
                        </a:rPr>
                        <a:t>579</a:t>
                      </a:r>
                      <a:endParaRPr lang="en-US" sz="900" b="0" i="0" u="none" strike="noStrike">
                        <a:solidFill>
                          <a:srgbClr val="000000"/>
                        </a:solidFill>
                        <a:effectLst/>
                        <a:latin typeface="Calibri"/>
                      </a:endParaRPr>
                    </a:p>
                  </a:txBody>
                  <a:tcPr marL="9525" marR="9525" marT="9525" marB="0" anchor="b"/>
                </a:tc>
              </a:tr>
              <a:tr h="338667">
                <a:tc>
                  <a:txBody>
                    <a:bodyPr/>
                    <a:lstStyle/>
                    <a:p>
                      <a:pPr algn="l" fontAlgn="b"/>
                      <a:r>
                        <a:rPr lang="en-US" sz="900" u="none" strike="noStrike">
                          <a:effectLst/>
                        </a:rPr>
                        <a:t>Chloride</a:t>
                      </a:r>
                      <a:endParaRPr lang="en-US" sz="900" b="0" i="0" u="none" strike="noStrike">
                        <a:solidFill>
                          <a:srgbClr val="000000"/>
                        </a:solidFill>
                        <a:effectLst/>
                        <a:latin typeface="Calibri"/>
                      </a:endParaRPr>
                    </a:p>
                  </a:txBody>
                  <a:tcPr marL="9525" marR="9525" marT="9525" marB="0" anchor="b"/>
                </a:tc>
                <a:tc>
                  <a:txBody>
                    <a:bodyPr/>
                    <a:lstStyle/>
                    <a:p>
                      <a:pPr algn="l" fontAlgn="b"/>
                      <a:r>
                        <a:rPr lang="en-US" sz="900" u="none" strike="noStrike">
                          <a:effectLst/>
                        </a:rPr>
                        <a:t>mg/L</a:t>
                      </a:r>
                      <a:endParaRPr lang="en-US" sz="900" b="0" i="0" u="none" strike="noStrike">
                        <a:solidFill>
                          <a:srgbClr val="000000"/>
                        </a:solidFill>
                        <a:effectLst/>
                        <a:latin typeface="Calibri"/>
                      </a:endParaRPr>
                    </a:p>
                  </a:txBody>
                  <a:tcPr marL="9525" marR="9525" marT="9525" marB="0" anchor="b"/>
                </a:tc>
                <a:tc>
                  <a:txBody>
                    <a:bodyPr/>
                    <a:lstStyle/>
                    <a:p>
                      <a:pPr algn="r" fontAlgn="b"/>
                      <a:r>
                        <a:rPr lang="en-US" sz="900" u="none" strike="noStrike">
                          <a:effectLst/>
                        </a:rPr>
                        <a:t>459</a:t>
                      </a:r>
                      <a:endParaRPr lang="en-US" sz="900" b="0" i="0" u="none" strike="noStrike">
                        <a:solidFill>
                          <a:srgbClr val="000000"/>
                        </a:solidFill>
                        <a:effectLst/>
                        <a:latin typeface="Calibri"/>
                      </a:endParaRPr>
                    </a:p>
                  </a:txBody>
                  <a:tcPr marL="9525" marR="9525" marT="9525" marB="0" anchor="b"/>
                </a:tc>
                <a:tc>
                  <a:txBody>
                    <a:bodyPr/>
                    <a:lstStyle/>
                    <a:p>
                      <a:pPr algn="r" fontAlgn="b"/>
                      <a:r>
                        <a:rPr lang="en-US" sz="900" u="none" strike="noStrike">
                          <a:effectLst/>
                        </a:rPr>
                        <a:t>612</a:t>
                      </a:r>
                      <a:endParaRPr lang="en-US" sz="900" b="0" i="0" u="none" strike="noStrike">
                        <a:solidFill>
                          <a:srgbClr val="000000"/>
                        </a:solidFill>
                        <a:effectLst/>
                        <a:latin typeface="Calibri"/>
                      </a:endParaRPr>
                    </a:p>
                  </a:txBody>
                  <a:tcPr marL="9525" marR="9525" marT="9525" marB="0" anchor="b"/>
                </a:tc>
                <a:tc>
                  <a:txBody>
                    <a:bodyPr/>
                    <a:lstStyle/>
                    <a:p>
                      <a:pPr algn="r" fontAlgn="b"/>
                      <a:r>
                        <a:rPr lang="en-US" sz="900" u="none" strike="noStrike">
                          <a:effectLst/>
                        </a:rPr>
                        <a:t>1071</a:t>
                      </a:r>
                      <a:endParaRPr lang="en-US" sz="900" b="0" i="0" u="none" strike="noStrike">
                        <a:solidFill>
                          <a:srgbClr val="000000"/>
                        </a:solidFill>
                        <a:effectLst/>
                        <a:latin typeface="Calibri"/>
                      </a:endParaRPr>
                    </a:p>
                  </a:txBody>
                  <a:tcPr marL="9525" marR="9525" marT="9525" marB="0" anchor="b"/>
                </a:tc>
              </a:tr>
              <a:tr h="338667">
                <a:tc>
                  <a:txBody>
                    <a:bodyPr/>
                    <a:lstStyle/>
                    <a:p>
                      <a:pPr algn="l" fontAlgn="b"/>
                      <a:r>
                        <a:rPr lang="en-US" sz="900" u="none" strike="noStrike">
                          <a:effectLst/>
                        </a:rPr>
                        <a:t>pH</a:t>
                      </a:r>
                      <a:endParaRPr lang="en-US" sz="900" b="0" i="0" u="none" strike="noStrike">
                        <a:solidFill>
                          <a:srgbClr val="000000"/>
                        </a:solidFill>
                        <a:effectLst/>
                        <a:latin typeface="Calibri"/>
                      </a:endParaRPr>
                    </a:p>
                  </a:txBody>
                  <a:tcPr marL="9525" marR="9525" marT="9525" marB="0" anchor="b"/>
                </a:tc>
                <a:tc>
                  <a:txBody>
                    <a:bodyPr/>
                    <a:lstStyle/>
                    <a:p>
                      <a:pPr algn="l" fontAlgn="b"/>
                      <a:r>
                        <a:rPr lang="en-US" sz="900" u="none" strike="noStrike">
                          <a:effectLst/>
                        </a:rPr>
                        <a:t>S.U.</a:t>
                      </a:r>
                      <a:endParaRPr lang="en-US" sz="900" b="0" i="0" u="none" strike="noStrike">
                        <a:solidFill>
                          <a:srgbClr val="000000"/>
                        </a:solidFill>
                        <a:effectLst/>
                        <a:latin typeface="Calibri"/>
                      </a:endParaRPr>
                    </a:p>
                  </a:txBody>
                  <a:tcPr marL="9525" marR="9525" marT="9525" marB="0" anchor="b"/>
                </a:tc>
                <a:tc>
                  <a:txBody>
                    <a:bodyPr/>
                    <a:lstStyle/>
                    <a:p>
                      <a:pPr algn="r" fontAlgn="b"/>
                      <a:r>
                        <a:rPr lang="en-US" sz="900" u="none" strike="noStrike">
                          <a:effectLst/>
                        </a:rPr>
                        <a:t>6.13</a:t>
                      </a:r>
                      <a:endParaRPr lang="en-US" sz="900" b="0" i="0" u="none" strike="noStrike">
                        <a:solidFill>
                          <a:srgbClr val="000000"/>
                        </a:solidFill>
                        <a:effectLst/>
                        <a:latin typeface="Calibri"/>
                      </a:endParaRPr>
                    </a:p>
                  </a:txBody>
                  <a:tcPr marL="9525" marR="9525" marT="9525" marB="0" anchor="b"/>
                </a:tc>
                <a:tc>
                  <a:txBody>
                    <a:bodyPr/>
                    <a:lstStyle/>
                    <a:p>
                      <a:pPr algn="r" fontAlgn="b"/>
                      <a:r>
                        <a:rPr lang="en-US" sz="900" u="none" strike="noStrike">
                          <a:effectLst/>
                        </a:rPr>
                        <a:t>0.9</a:t>
                      </a:r>
                      <a:endParaRPr lang="en-US" sz="900" b="0" i="0" u="none" strike="noStrike">
                        <a:solidFill>
                          <a:srgbClr val="000000"/>
                        </a:solidFill>
                        <a:effectLst/>
                        <a:latin typeface="Calibri"/>
                      </a:endParaRPr>
                    </a:p>
                  </a:txBody>
                  <a:tcPr marL="9525" marR="9525" marT="9525" marB="0" anchor="b"/>
                </a:tc>
                <a:tc>
                  <a:txBody>
                    <a:bodyPr/>
                    <a:lstStyle/>
                    <a:p>
                      <a:pPr algn="r" fontAlgn="b"/>
                      <a:r>
                        <a:rPr lang="en-US" sz="900" u="none" strike="noStrike">
                          <a:effectLst/>
                        </a:rPr>
                        <a:t>7.03</a:t>
                      </a:r>
                      <a:endParaRPr lang="en-US" sz="900" b="0" i="0" u="none" strike="noStrike">
                        <a:solidFill>
                          <a:srgbClr val="000000"/>
                        </a:solidFill>
                        <a:effectLst/>
                        <a:latin typeface="Calibri"/>
                      </a:endParaRPr>
                    </a:p>
                  </a:txBody>
                  <a:tcPr marL="9525" marR="9525" marT="9525" marB="0" anchor="b"/>
                </a:tc>
              </a:tr>
              <a:tr h="338667">
                <a:tc>
                  <a:txBody>
                    <a:bodyPr/>
                    <a:lstStyle/>
                    <a:p>
                      <a:pPr algn="l" fontAlgn="b"/>
                      <a:r>
                        <a:rPr lang="en-US" sz="900" u="none" strike="noStrike" dirty="0">
                          <a:effectLst/>
                        </a:rPr>
                        <a:t>BOD5</a:t>
                      </a:r>
                      <a:endParaRPr lang="en-US" sz="900" b="0" i="0" u="none" strike="noStrike" dirty="0">
                        <a:solidFill>
                          <a:srgbClr val="000000"/>
                        </a:solidFill>
                        <a:effectLst/>
                        <a:latin typeface="Calibri"/>
                      </a:endParaRPr>
                    </a:p>
                  </a:txBody>
                  <a:tcPr marL="9525" marR="9525" marT="9525" marB="0" anchor="b"/>
                </a:tc>
                <a:tc>
                  <a:txBody>
                    <a:bodyPr/>
                    <a:lstStyle/>
                    <a:p>
                      <a:pPr algn="l" fontAlgn="b"/>
                      <a:r>
                        <a:rPr lang="en-US" sz="900" u="none" strike="noStrike">
                          <a:effectLst/>
                        </a:rPr>
                        <a:t>mg/L</a:t>
                      </a:r>
                      <a:endParaRPr lang="en-US" sz="900" b="0" i="0" u="none" strike="noStrike">
                        <a:solidFill>
                          <a:srgbClr val="000000"/>
                        </a:solidFill>
                        <a:effectLst/>
                        <a:latin typeface="Calibri"/>
                      </a:endParaRPr>
                    </a:p>
                  </a:txBody>
                  <a:tcPr marL="9525" marR="9525" marT="9525" marB="0" anchor="b"/>
                </a:tc>
                <a:tc>
                  <a:txBody>
                    <a:bodyPr/>
                    <a:lstStyle/>
                    <a:p>
                      <a:pPr algn="r" fontAlgn="b"/>
                      <a:r>
                        <a:rPr lang="en-US" sz="900" u="none" strike="noStrike">
                          <a:effectLst/>
                        </a:rPr>
                        <a:t>2,046</a:t>
                      </a:r>
                      <a:endParaRPr lang="en-US" sz="900" b="0" i="0" u="none" strike="noStrike">
                        <a:solidFill>
                          <a:srgbClr val="000000"/>
                        </a:solidFill>
                        <a:effectLst/>
                        <a:latin typeface="Calibri"/>
                      </a:endParaRPr>
                    </a:p>
                  </a:txBody>
                  <a:tcPr marL="9525" marR="9525" marT="9525" marB="0" anchor="b"/>
                </a:tc>
                <a:tc>
                  <a:txBody>
                    <a:bodyPr/>
                    <a:lstStyle/>
                    <a:p>
                      <a:pPr algn="r" fontAlgn="b"/>
                      <a:r>
                        <a:rPr lang="en-US" sz="900" u="none" strike="noStrike">
                          <a:effectLst/>
                        </a:rPr>
                        <a:t>1,768</a:t>
                      </a:r>
                      <a:endParaRPr lang="en-US" sz="900" b="0" i="0" u="none" strike="noStrike">
                        <a:solidFill>
                          <a:srgbClr val="000000"/>
                        </a:solidFill>
                        <a:effectLst/>
                        <a:latin typeface="Calibri"/>
                      </a:endParaRPr>
                    </a:p>
                  </a:txBody>
                  <a:tcPr marL="9525" marR="9525" marT="9525" marB="0" anchor="b"/>
                </a:tc>
                <a:tc>
                  <a:txBody>
                    <a:bodyPr/>
                    <a:lstStyle/>
                    <a:p>
                      <a:pPr algn="r" fontAlgn="b"/>
                      <a:r>
                        <a:rPr lang="en-US" sz="900" u="none" strike="noStrike" dirty="0">
                          <a:effectLst/>
                        </a:rPr>
                        <a:t>3,814</a:t>
                      </a:r>
                      <a:endParaRPr lang="en-US" sz="9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2086732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1066800"/>
            <a:ext cx="6629400" cy="4401205"/>
          </a:xfrm>
          <a:prstGeom prst="rect">
            <a:avLst/>
          </a:prstGeom>
        </p:spPr>
        <p:txBody>
          <a:bodyPr wrap="square">
            <a:spAutoFit/>
          </a:bodyPr>
          <a:lstStyle/>
          <a:p>
            <a:r>
              <a:rPr lang="en-US" sz="2800" b="1" dirty="0"/>
              <a:t>All wineries discharging their wastewater to the groundwater through land application should apply for a groundwater discharge authorization.  </a:t>
            </a:r>
            <a:endParaRPr lang="en-US" sz="2800" b="1" dirty="0" smtClean="0"/>
          </a:p>
          <a:p>
            <a:endParaRPr lang="en-US" sz="2800" b="1" dirty="0"/>
          </a:p>
          <a:p>
            <a:r>
              <a:rPr lang="en-US" sz="2800" b="1" dirty="0" smtClean="0"/>
              <a:t>I</a:t>
            </a:r>
            <a:r>
              <a:rPr lang="en-US" sz="2800" b="1" i="1" dirty="0" smtClean="0"/>
              <a:t>f </a:t>
            </a:r>
            <a:r>
              <a:rPr lang="en-US" sz="2800" b="1" i="1" dirty="0"/>
              <a:t>an authorization is required, the type of authorization will be based upon the information provided on the permit application and the requirements of the Part 22 Rules.</a:t>
            </a:r>
            <a:r>
              <a:rPr lang="en-US" sz="2800" b="1" dirty="0"/>
              <a:t> </a:t>
            </a:r>
            <a:endParaRPr lang="en-US" sz="2800" dirty="0"/>
          </a:p>
        </p:txBody>
      </p:sp>
    </p:spTree>
    <p:extLst>
      <p:ext uri="{BB962C8B-B14F-4D97-AF65-F5344CB8AC3E}">
        <p14:creationId xmlns:p14="http://schemas.microsoft.com/office/powerpoint/2010/main" val="2186144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09600"/>
            <a:ext cx="8077200" cy="369332"/>
          </a:xfrm>
          <a:prstGeom prst="rect">
            <a:avLst/>
          </a:prstGeom>
        </p:spPr>
        <p:txBody>
          <a:bodyPr wrap="square">
            <a:spAutoFit/>
          </a:bodyPr>
          <a:lstStyle/>
          <a:p>
            <a:r>
              <a:rPr lang="en-US" b="1" dirty="0"/>
              <a:t>Biochemical Oxygen Demand and Constituent Loading Rates </a:t>
            </a:r>
            <a:endParaRPr lang="en-US" dirty="0"/>
          </a:p>
        </p:txBody>
      </p:sp>
      <p:sp>
        <p:nvSpPr>
          <p:cNvPr id="3" name="Rectangle 2"/>
          <p:cNvSpPr/>
          <p:nvPr/>
        </p:nvSpPr>
        <p:spPr>
          <a:xfrm>
            <a:off x="457200" y="1447800"/>
            <a:ext cx="8077200" cy="646331"/>
          </a:xfrm>
          <a:prstGeom prst="rect">
            <a:avLst/>
          </a:prstGeom>
        </p:spPr>
        <p:txBody>
          <a:bodyPr wrap="square">
            <a:spAutoFit/>
          </a:bodyPr>
          <a:lstStyle/>
          <a:p>
            <a:r>
              <a:rPr lang="en-US" dirty="0"/>
              <a:t>Available information indicates winery wastewater, </a:t>
            </a:r>
            <a:r>
              <a:rPr lang="en-US" dirty="0" smtClean="0"/>
              <a:t>can </a:t>
            </a:r>
            <a:r>
              <a:rPr lang="en-US" dirty="0"/>
              <a:t>and will contain very high concentrations of BOD.</a:t>
            </a:r>
          </a:p>
        </p:txBody>
      </p:sp>
      <p:sp>
        <p:nvSpPr>
          <p:cNvPr id="4" name="Rectangle 3"/>
          <p:cNvSpPr/>
          <p:nvPr/>
        </p:nvSpPr>
        <p:spPr>
          <a:xfrm>
            <a:off x="457200" y="2551837"/>
            <a:ext cx="7848600" cy="1754326"/>
          </a:xfrm>
          <a:prstGeom prst="rect">
            <a:avLst/>
          </a:prstGeom>
        </p:spPr>
        <p:txBody>
          <a:bodyPr wrap="square">
            <a:spAutoFit/>
          </a:bodyPr>
          <a:lstStyle/>
          <a:p>
            <a:r>
              <a:rPr lang="en-US" dirty="0"/>
              <a:t>Groundwater monitoring data from </a:t>
            </a:r>
            <a:r>
              <a:rPr lang="en-US" dirty="0" smtClean="0"/>
              <a:t>sites utilized </a:t>
            </a:r>
            <a:r>
              <a:rPr lang="en-US" dirty="0"/>
              <a:t>by food processors around the State indicate impacts from wastewater discharges resulting in high BOD loading rates</a:t>
            </a:r>
            <a:r>
              <a:rPr lang="en-US" dirty="0" smtClean="0"/>
              <a:t>.</a:t>
            </a:r>
          </a:p>
          <a:p>
            <a:endParaRPr lang="en-US" dirty="0"/>
          </a:p>
          <a:p>
            <a:endParaRPr lang="en-US" dirty="0" smtClean="0"/>
          </a:p>
          <a:p>
            <a:r>
              <a:rPr lang="en-US" dirty="0" smtClean="0"/>
              <a:t>The </a:t>
            </a:r>
            <a:r>
              <a:rPr lang="en-US" dirty="0"/>
              <a:t>specific impacts are heavy metals such as iron, manganese, arsenic, and lead</a:t>
            </a:r>
          </a:p>
        </p:txBody>
      </p:sp>
    </p:spTree>
    <p:extLst>
      <p:ext uri="{BB962C8B-B14F-4D97-AF65-F5344CB8AC3E}">
        <p14:creationId xmlns:p14="http://schemas.microsoft.com/office/powerpoint/2010/main" val="132851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3753" y="457200"/>
            <a:ext cx="7772400" cy="5355312"/>
          </a:xfrm>
          <a:prstGeom prst="rect">
            <a:avLst/>
          </a:prstGeom>
        </p:spPr>
        <p:txBody>
          <a:bodyPr wrap="square">
            <a:spAutoFit/>
          </a:bodyPr>
          <a:lstStyle/>
          <a:p>
            <a:r>
              <a:rPr lang="en-US" dirty="0" smtClean="0"/>
              <a:t>Caused by:</a:t>
            </a:r>
          </a:p>
          <a:p>
            <a:endParaRPr lang="en-US" dirty="0" smtClean="0"/>
          </a:p>
          <a:p>
            <a:r>
              <a:rPr lang="en-US" dirty="0" smtClean="0"/>
              <a:t> Development </a:t>
            </a:r>
            <a:r>
              <a:rPr lang="en-US" dirty="0"/>
              <a:t>of anaerobic conditions within the soil.  </a:t>
            </a:r>
            <a:endParaRPr lang="en-US" dirty="0" smtClean="0"/>
          </a:p>
          <a:p>
            <a:endParaRPr lang="en-US" dirty="0"/>
          </a:p>
          <a:p>
            <a:r>
              <a:rPr lang="en-US" dirty="0" smtClean="0"/>
              <a:t>A </a:t>
            </a:r>
            <a:r>
              <a:rPr lang="en-US" dirty="0"/>
              <a:t>result of oxygen being consumed by aerobic organisms metabolizing organic </a:t>
            </a:r>
            <a:r>
              <a:rPr lang="en-US" dirty="0" smtClean="0"/>
              <a:t>substrate which </a:t>
            </a:r>
            <a:r>
              <a:rPr lang="en-US" dirty="0"/>
              <a:t>comprise the BOD in wastewater.  </a:t>
            </a:r>
            <a:endParaRPr lang="en-US" dirty="0" smtClean="0"/>
          </a:p>
          <a:p>
            <a:endParaRPr lang="en-US" dirty="0" smtClean="0"/>
          </a:p>
          <a:p>
            <a:endParaRPr lang="en-US" dirty="0"/>
          </a:p>
          <a:p>
            <a:r>
              <a:rPr lang="en-US" dirty="0" smtClean="0"/>
              <a:t>Once </a:t>
            </a:r>
            <a:r>
              <a:rPr lang="en-US" dirty="0"/>
              <a:t>oxygen is no longer available, organic substrates </a:t>
            </a:r>
            <a:r>
              <a:rPr lang="en-US" dirty="0" smtClean="0"/>
              <a:t>are </a:t>
            </a:r>
            <a:r>
              <a:rPr lang="en-US" dirty="0"/>
              <a:t>metabolized by anaerobic organisms. </a:t>
            </a:r>
            <a:endParaRPr lang="en-US" dirty="0" smtClean="0"/>
          </a:p>
          <a:p>
            <a:endParaRPr lang="en-US" dirty="0" smtClean="0"/>
          </a:p>
          <a:p>
            <a:endParaRPr lang="en-US" dirty="0"/>
          </a:p>
          <a:p>
            <a:r>
              <a:rPr lang="en-US" dirty="0" smtClean="0"/>
              <a:t>The </a:t>
            </a:r>
            <a:r>
              <a:rPr lang="en-US" dirty="0"/>
              <a:t>metabolic activity of these organisms and the environmental conditions produced by their activity results in the chemical reduction of naturally occurring heavy metals in the </a:t>
            </a:r>
            <a:r>
              <a:rPr lang="en-US" dirty="0" smtClean="0"/>
              <a:t>soil.  </a:t>
            </a:r>
          </a:p>
          <a:p>
            <a:endParaRPr lang="en-US" dirty="0"/>
          </a:p>
          <a:p>
            <a:endParaRPr lang="en-US" dirty="0" smtClean="0"/>
          </a:p>
          <a:p>
            <a:r>
              <a:rPr lang="en-US" dirty="0" smtClean="0"/>
              <a:t>Once </a:t>
            </a:r>
            <a:r>
              <a:rPr lang="en-US" dirty="0"/>
              <a:t>reduced, the metals become water soluble, thus mobile and eventually leach into the groundwater. </a:t>
            </a:r>
          </a:p>
        </p:txBody>
      </p:sp>
    </p:spTree>
    <p:extLst>
      <p:ext uri="{BB962C8B-B14F-4D97-AF65-F5344CB8AC3E}">
        <p14:creationId xmlns:p14="http://schemas.microsoft.com/office/powerpoint/2010/main" val="36566134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028343"/>
            <a:ext cx="7772400" cy="4524315"/>
          </a:xfrm>
          <a:prstGeom prst="rect">
            <a:avLst/>
          </a:prstGeom>
        </p:spPr>
        <p:txBody>
          <a:bodyPr wrap="square">
            <a:spAutoFit/>
          </a:bodyPr>
          <a:lstStyle/>
          <a:p>
            <a:r>
              <a:rPr lang="en-US" dirty="0"/>
              <a:t>The Part 22 Rules do not specify a limit for BOD in wastewater or </a:t>
            </a:r>
            <a:r>
              <a:rPr lang="en-US" dirty="0" smtClean="0"/>
              <a:t>groundwater </a:t>
            </a:r>
          </a:p>
          <a:p>
            <a:endParaRPr lang="en-US" dirty="0" smtClean="0"/>
          </a:p>
          <a:p>
            <a:endParaRPr lang="en-US" dirty="0"/>
          </a:p>
          <a:p>
            <a:r>
              <a:rPr lang="en-US" dirty="0" smtClean="0"/>
              <a:t>DEQ </a:t>
            </a:r>
            <a:r>
              <a:rPr lang="en-US" dirty="0"/>
              <a:t>recommends limiting</a:t>
            </a:r>
            <a:r>
              <a:rPr lang="en-US" b="1" dirty="0"/>
              <a:t> </a:t>
            </a:r>
            <a:r>
              <a:rPr lang="en-US" dirty="0"/>
              <a:t>the concentration of BOD in effluents to 30 mg/l prior to discharge.  </a:t>
            </a:r>
            <a:endParaRPr lang="en-US" dirty="0" smtClean="0"/>
          </a:p>
          <a:p>
            <a:endParaRPr lang="en-US" dirty="0" smtClean="0"/>
          </a:p>
          <a:p>
            <a:endParaRPr lang="en-US" dirty="0"/>
          </a:p>
          <a:p>
            <a:r>
              <a:rPr lang="en-US" dirty="0" smtClean="0"/>
              <a:t>For wastewaters </a:t>
            </a:r>
            <a:r>
              <a:rPr lang="en-US" dirty="0"/>
              <a:t>with BOD concentrations above 30 mg/l, the DEQ recommends limiting daily BOD loading rates to land treatment systems to 50 pounds per acre.  </a:t>
            </a:r>
            <a:endParaRPr lang="en-US" dirty="0" smtClean="0"/>
          </a:p>
          <a:p>
            <a:endParaRPr lang="en-US" dirty="0" smtClean="0"/>
          </a:p>
          <a:p>
            <a:endParaRPr lang="en-US" dirty="0"/>
          </a:p>
          <a:p>
            <a:r>
              <a:rPr lang="en-US" dirty="0" smtClean="0"/>
              <a:t>Based </a:t>
            </a:r>
            <a:r>
              <a:rPr lang="en-US" dirty="0"/>
              <a:t>on the results of a study conducted at Michigan State University.  </a:t>
            </a:r>
            <a:endParaRPr lang="en-US" dirty="0" smtClean="0"/>
          </a:p>
          <a:p>
            <a:endParaRPr lang="en-US" dirty="0"/>
          </a:p>
          <a:p>
            <a:r>
              <a:rPr lang="en-US" dirty="0" smtClean="0"/>
              <a:t>Facilities proposing </a:t>
            </a:r>
            <a:r>
              <a:rPr lang="en-US" dirty="0"/>
              <a:t>BOD loading rates above 50 LBS/acre/day will be required to demonstrate </a:t>
            </a:r>
            <a:r>
              <a:rPr lang="en-US" dirty="0" smtClean="0"/>
              <a:t>the </a:t>
            </a:r>
            <a:r>
              <a:rPr lang="en-US" dirty="0"/>
              <a:t>approach does not result in contamination of the groundwater resource.</a:t>
            </a:r>
          </a:p>
        </p:txBody>
      </p:sp>
    </p:spTree>
    <p:extLst>
      <p:ext uri="{BB962C8B-B14F-4D97-AF65-F5344CB8AC3E}">
        <p14:creationId xmlns:p14="http://schemas.microsoft.com/office/powerpoint/2010/main" val="11138294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443841"/>
            <a:ext cx="7696200" cy="3416320"/>
          </a:xfrm>
          <a:prstGeom prst="rect">
            <a:avLst/>
          </a:prstGeom>
        </p:spPr>
        <p:txBody>
          <a:bodyPr wrap="square">
            <a:spAutoFit/>
          </a:bodyPr>
          <a:lstStyle/>
          <a:p>
            <a:r>
              <a:rPr lang="en-US" dirty="0"/>
              <a:t>The following equation may be used to calculate the estimated maximum daily quantity (in pounds) of a constituent, such as BOD discharged based on a known or assumed maximum concentration of the constituent and the MDDV</a:t>
            </a:r>
            <a:r>
              <a:rPr lang="en-US" dirty="0" smtClean="0"/>
              <a:t>:</a:t>
            </a:r>
          </a:p>
          <a:p>
            <a:r>
              <a:rPr lang="en-US" dirty="0" smtClean="0"/>
              <a:t> </a:t>
            </a:r>
            <a:endParaRPr lang="en-US" dirty="0"/>
          </a:p>
          <a:p>
            <a:r>
              <a:rPr lang="en-US" dirty="0"/>
              <a:t>(MDDV </a:t>
            </a:r>
            <a:r>
              <a:rPr lang="en-US" baseline="-25000" dirty="0"/>
              <a:t>gallons</a:t>
            </a:r>
            <a:r>
              <a:rPr lang="en-US" dirty="0"/>
              <a:t>/1,000,000) X Constituent </a:t>
            </a:r>
            <a:r>
              <a:rPr lang="en-US" baseline="-25000" dirty="0"/>
              <a:t>mg/L</a:t>
            </a:r>
            <a:r>
              <a:rPr lang="en-US" dirty="0"/>
              <a:t> X 8.34 = LBs </a:t>
            </a:r>
            <a:r>
              <a:rPr lang="en-US" dirty="0" smtClean="0"/>
              <a:t>constituent</a:t>
            </a:r>
          </a:p>
          <a:p>
            <a:endParaRPr lang="en-US" dirty="0"/>
          </a:p>
          <a:p>
            <a:r>
              <a:rPr lang="en-US" i="1" dirty="0" smtClean="0"/>
              <a:t>Example</a:t>
            </a:r>
          </a:p>
          <a:p>
            <a:endParaRPr lang="en-US" dirty="0"/>
          </a:p>
          <a:p>
            <a:r>
              <a:rPr lang="en-US" i="1" dirty="0"/>
              <a:t>The quantity of BOD discharged from a facility with a MDDV of 700 gallons with a BOD concentration of 12,000 mg/L is:  </a:t>
            </a:r>
            <a:endParaRPr lang="en-US" i="1" dirty="0" smtClean="0"/>
          </a:p>
          <a:p>
            <a:endParaRPr lang="en-US" dirty="0"/>
          </a:p>
          <a:p>
            <a:r>
              <a:rPr lang="en-US" i="1" dirty="0"/>
              <a:t>(700 gallons/1,000,000) X 12,000 mg/L X 8.34 = 70 LBs BOD</a:t>
            </a:r>
            <a:endParaRPr lang="en-US" dirty="0"/>
          </a:p>
        </p:txBody>
      </p:sp>
    </p:spTree>
    <p:extLst>
      <p:ext uri="{BB962C8B-B14F-4D97-AF65-F5344CB8AC3E}">
        <p14:creationId xmlns:p14="http://schemas.microsoft.com/office/powerpoint/2010/main" val="13865380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533400"/>
            <a:ext cx="2487732" cy="369332"/>
          </a:xfrm>
          <a:prstGeom prst="rect">
            <a:avLst/>
          </a:prstGeom>
        </p:spPr>
        <p:txBody>
          <a:bodyPr wrap="none">
            <a:spAutoFit/>
          </a:bodyPr>
          <a:lstStyle/>
          <a:p>
            <a:r>
              <a:rPr lang="en-US" b="1" dirty="0"/>
              <a:t>Site Soil Characteristics  </a:t>
            </a:r>
            <a:endParaRPr lang="en-US" dirty="0"/>
          </a:p>
        </p:txBody>
      </p:sp>
      <p:sp>
        <p:nvSpPr>
          <p:cNvPr id="3" name="Rectangle 2"/>
          <p:cNvSpPr/>
          <p:nvPr/>
        </p:nvSpPr>
        <p:spPr>
          <a:xfrm>
            <a:off x="457200" y="1219200"/>
            <a:ext cx="8153400" cy="646331"/>
          </a:xfrm>
          <a:prstGeom prst="rect">
            <a:avLst/>
          </a:prstGeom>
        </p:spPr>
        <p:txBody>
          <a:bodyPr wrap="square">
            <a:spAutoFit/>
          </a:bodyPr>
          <a:lstStyle/>
          <a:p>
            <a:r>
              <a:rPr lang="en-US" dirty="0"/>
              <a:t>The DEQ anticipates most wineries will want to use soil information published by the USDA, Natural Resources Conservation Service (NRCS) in their design calculations.</a:t>
            </a:r>
          </a:p>
        </p:txBody>
      </p:sp>
      <p:sp>
        <p:nvSpPr>
          <p:cNvPr id="5" name="Rectangle 4"/>
          <p:cNvSpPr/>
          <p:nvPr/>
        </p:nvSpPr>
        <p:spPr>
          <a:xfrm>
            <a:off x="489559" y="2514600"/>
            <a:ext cx="7848600" cy="923330"/>
          </a:xfrm>
          <a:prstGeom prst="rect">
            <a:avLst/>
          </a:prstGeom>
        </p:spPr>
        <p:txBody>
          <a:bodyPr wrap="square">
            <a:spAutoFit/>
          </a:bodyPr>
          <a:lstStyle/>
          <a:p>
            <a:r>
              <a:rPr lang="en-US" dirty="0" smtClean="0"/>
              <a:t>If </a:t>
            </a:r>
            <a:r>
              <a:rPr lang="en-US" dirty="0"/>
              <a:t>the soil beneath the point of discharge has been excavated, replaced, or modified, published information may no longer apply and on-site testing may be necessary.</a:t>
            </a:r>
          </a:p>
        </p:txBody>
      </p:sp>
      <p:sp>
        <p:nvSpPr>
          <p:cNvPr id="6" name="Rectangle 5"/>
          <p:cNvSpPr/>
          <p:nvPr/>
        </p:nvSpPr>
        <p:spPr>
          <a:xfrm>
            <a:off x="457200" y="3886200"/>
            <a:ext cx="8153399" cy="1200329"/>
          </a:xfrm>
          <a:prstGeom prst="rect">
            <a:avLst/>
          </a:prstGeom>
        </p:spPr>
        <p:txBody>
          <a:bodyPr wrap="square">
            <a:spAutoFit/>
          </a:bodyPr>
          <a:lstStyle/>
          <a:p>
            <a:r>
              <a:rPr lang="en-US" dirty="0"/>
              <a:t>When published information regarding soil permeability is utilized for calculating hydraulic loading rates, and it is given as a range of expected values, use seven percent of the minimum value given the most restrictive soil layer within the solum (0 ‑ 60 inches typically) as required by Part 22 Rules [R 323.2233(4)(a)(v)].</a:t>
            </a:r>
          </a:p>
        </p:txBody>
      </p:sp>
    </p:spTree>
    <p:extLst>
      <p:ext uri="{BB962C8B-B14F-4D97-AF65-F5344CB8AC3E}">
        <p14:creationId xmlns:p14="http://schemas.microsoft.com/office/powerpoint/2010/main" val="38530297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990600"/>
            <a:ext cx="8382000" cy="3970318"/>
          </a:xfrm>
          <a:prstGeom prst="rect">
            <a:avLst/>
          </a:prstGeom>
        </p:spPr>
        <p:txBody>
          <a:bodyPr wrap="square">
            <a:spAutoFit/>
          </a:bodyPr>
          <a:lstStyle/>
          <a:p>
            <a:r>
              <a:rPr lang="en-US" i="1" dirty="0" smtClean="0"/>
              <a:t>Example</a:t>
            </a:r>
          </a:p>
          <a:p>
            <a:endParaRPr lang="en-US" dirty="0"/>
          </a:p>
          <a:p>
            <a:r>
              <a:rPr lang="en-US" i="1" dirty="0"/>
              <a:t>Published data for a proposed site indicates the most restrictive soil layer occurs at a depth between 12 and 18 inches and has a permeability that ranges from 1.0 – 4.0 inches/hour (in/hr).  The maximum daily hydraulic loading rate for this site would be</a:t>
            </a:r>
            <a:r>
              <a:rPr lang="en-US" i="1" dirty="0" smtClean="0"/>
              <a:t>:</a:t>
            </a:r>
          </a:p>
          <a:p>
            <a:endParaRPr lang="en-US" i="1" dirty="0" smtClean="0"/>
          </a:p>
          <a:p>
            <a:endParaRPr lang="en-US" dirty="0"/>
          </a:p>
          <a:p>
            <a:r>
              <a:rPr lang="en-US" i="1" dirty="0"/>
              <a:t>	1.0 X .07 X 24 = 1.68 acre-inches/day (in/d) </a:t>
            </a:r>
            <a:endParaRPr lang="en-US" i="1" dirty="0" smtClean="0"/>
          </a:p>
          <a:p>
            <a:endParaRPr lang="en-US" dirty="0"/>
          </a:p>
          <a:p>
            <a:endParaRPr lang="en-US" i="1" dirty="0" smtClean="0"/>
          </a:p>
          <a:p>
            <a:r>
              <a:rPr lang="en-US" i="1" dirty="0" smtClean="0"/>
              <a:t>0ne </a:t>
            </a:r>
            <a:r>
              <a:rPr lang="en-US" i="1" dirty="0"/>
              <a:t>acre-inch equates to 27,150 gallons distributed over one acre or approximately 0.6 gallon/square-foot (one acre = ~43,560 square feet).  Thus, the soil at this site is hydraulically suited to receive up to 45,612 gallons per acre per day (~1.0 gallon per square foot per day</a:t>
            </a:r>
            <a:r>
              <a:rPr lang="en-US" i="1" dirty="0" smtClean="0"/>
              <a:t>).  </a:t>
            </a:r>
            <a:endParaRPr lang="en-US" dirty="0"/>
          </a:p>
        </p:txBody>
      </p:sp>
    </p:spTree>
    <p:extLst>
      <p:ext uri="{BB962C8B-B14F-4D97-AF65-F5344CB8AC3E}">
        <p14:creationId xmlns:p14="http://schemas.microsoft.com/office/powerpoint/2010/main" val="15250617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2200" y="533400"/>
            <a:ext cx="3363485" cy="369332"/>
          </a:xfrm>
          <a:prstGeom prst="rect">
            <a:avLst/>
          </a:prstGeom>
        </p:spPr>
        <p:txBody>
          <a:bodyPr wrap="none">
            <a:spAutoFit/>
          </a:bodyPr>
          <a:lstStyle/>
          <a:p>
            <a:r>
              <a:rPr lang="en-US" b="1" dirty="0"/>
              <a:t>Sizing of Land Treatment Systems</a:t>
            </a:r>
            <a:endParaRPr lang="en-US" dirty="0"/>
          </a:p>
        </p:txBody>
      </p:sp>
      <p:sp>
        <p:nvSpPr>
          <p:cNvPr id="3" name="Rectangle 2"/>
          <p:cNvSpPr/>
          <p:nvPr/>
        </p:nvSpPr>
        <p:spPr>
          <a:xfrm>
            <a:off x="381000" y="1295400"/>
            <a:ext cx="8610600" cy="3139321"/>
          </a:xfrm>
          <a:prstGeom prst="rect">
            <a:avLst/>
          </a:prstGeom>
        </p:spPr>
        <p:txBody>
          <a:bodyPr wrap="square">
            <a:spAutoFit/>
          </a:bodyPr>
          <a:lstStyle/>
          <a:p>
            <a:r>
              <a:rPr lang="en-US" dirty="0" smtClean="0"/>
              <a:t>Size will be a </a:t>
            </a:r>
            <a:r>
              <a:rPr lang="en-US" dirty="0"/>
              <a:t>function of the information and calculations discussed earlier. </a:t>
            </a:r>
            <a:endParaRPr lang="en-US" dirty="0" smtClean="0"/>
          </a:p>
          <a:p>
            <a:endParaRPr lang="en-US" dirty="0" smtClean="0"/>
          </a:p>
          <a:p>
            <a:endParaRPr lang="en-US" dirty="0"/>
          </a:p>
          <a:p>
            <a:r>
              <a:rPr lang="en-US" dirty="0" smtClean="0"/>
              <a:t>It </a:t>
            </a:r>
            <a:r>
              <a:rPr lang="en-US" dirty="0"/>
              <a:t>is important </a:t>
            </a:r>
            <a:r>
              <a:rPr lang="en-US" dirty="0" smtClean="0"/>
              <a:t>to use maximum </a:t>
            </a:r>
            <a:r>
              <a:rPr lang="en-US" dirty="0"/>
              <a:t>daily values rather than averages </a:t>
            </a:r>
            <a:r>
              <a:rPr lang="en-US" dirty="0" smtClean="0"/>
              <a:t>in </a:t>
            </a:r>
            <a:r>
              <a:rPr lang="en-US" dirty="0"/>
              <a:t>the basis of </a:t>
            </a:r>
            <a:r>
              <a:rPr lang="en-US" dirty="0" smtClean="0"/>
              <a:t>design. </a:t>
            </a:r>
          </a:p>
          <a:p>
            <a:endParaRPr lang="en-US" dirty="0" smtClean="0"/>
          </a:p>
          <a:p>
            <a:endParaRPr lang="en-US" dirty="0"/>
          </a:p>
          <a:p>
            <a:r>
              <a:rPr lang="en-US" dirty="0" smtClean="0"/>
              <a:t>Using </a:t>
            </a:r>
            <a:r>
              <a:rPr lang="en-US" dirty="0"/>
              <a:t>average </a:t>
            </a:r>
            <a:r>
              <a:rPr lang="en-US" dirty="0" smtClean="0"/>
              <a:t>values </a:t>
            </a:r>
            <a:r>
              <a:rPr lang="en-US" dirty="0"/>
              <a:t>will likely result </a:t>
            </a:r>
            <a:r>
              <a:rPr lang="en-US" dirty="0" smtClean="0"/>
              <a:t>in frequent overloads </a:t>
            </a:r>
            <a:r>
              <a:rPr lang="en-US" dirty="0"/>
              <a:t>and thus </a:t>
            </a:r>
            <a:r>
              <a:rPr lang="en-US" dirty="0" smtClean="0"/>
              <a:t>inadequate treatment. </a:t>
            </a:r>
          </a:p>
          <a:p>
            <a:endParaRPr lang="en-US" dirty="0" smtClean="0"/>
          </a:p>
          <a:p>
            <a:endParaRPr lang="en-US" dirty="0"/>
          </a:p>
          <a:p>
            <a:r>
              <a:rPr lang="en-US" dirty="0" smtClean="0"/>
              <a:t>Negative </a:t>
            </a:r>
            <a:r>
              <a:rPr lang="en-US" dirty="0"/>
              <a:t>impacts to the groundwater and potential downgradient users of the resource. </a:t>
            </a:r>
          </a:p>
        </p:txBody>
      </p:sp>
    </p:spTree>
    <p:extLst>
      <p:ext uri="{BB962C8B-B14F-4D97-AF65-F5344CB8AC3E}">
        <p14:creationId xmlns:p14="http://schemas.microsoft.com/office/powerpoint/2010/main" val="34515987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19400" y="685800"/>
            <a:ext cx="2444708" cy="369332"/>
          </a:xfrm>
          <a:prstGeom prst="rect">
            <a:avLst/>
          </a:prstGeom>
        </p:spPr>
        <p:txBody>
          <a:bodyPr wrap="none">
            <a:spAutoFit/>
          </a:bodyPr>
          <a:lstStyle/>
          <a:p>
            <a:r>
              <a:rPr lang="en-US" b="1" dirty="0"/>
              <a:t>Discharge Management</a:t>
            </a:r>
            <a:endParaRPr lang="en-US" dirty="0"/>
          </a:p>
        </p:txBody>
      </p:sp>
      <p:sp>
        <p:nvSpPr>
          <p:cNvPr id="3" name="Rectangle 2"/>
          <p:cNvSpPr/>
          <p:nvPr/>
        </p:nvSpPr>
        <p:spPr>
          <a:xfrm>
            <a:off x="692108" y="1143000"/>
            <a:ext cx="7842292" cy="646331"/>
          </a:xfrm>
          <a:prstGeom prst="rect">
            <a:avLst/>
          </a:prstGeom>
        </p:spPr>
        <p:txBody>
          <a:bodyPr wrap="square">
            <a:spAutoFit/>
          </a:bodyPr>
          <a:lstStyle/>
          <a:p>
            <a:r>
              <a:rPr lang="en-US" dirty="0"/>
              <a:t>The soil environment provides a variety of mechanisms by which winery wastewater may be treated.</a:t>
            </a:r>
          </a:p>
        </p:txBody>
      </p:sp>
      <p:sp>
        <p:nvSpPr>
          <p:cNvPr id="4" name="Rectangle 3"/>
          <p:cNvSpPr/>
          <p:nvPr/>
        </p:nvSpPr>
        <p:spPr>
          <a:xfrm>
            <a:off x="692108" y="2321004"/>
            <a:ext cx="7537492" cy="646331"/>
          </a:xfrm>
          <a:prstGeom prst="rect">
            <a:avLst/>
          </a:prstGeom>
        </p:spPr>
        <p:txBody>
          <a:bodyPr wrap="square">
            <a:spAutoFit/>
          </a:bodyPr>
          <a:lstStyle/>
          <a:p>
            <a:r>
              <a:rPr lang="en-US" dirty="0" smtClean="0"/>
              <a:t>For </a:t>
            </a:r>
            <a:r>
              <a:rPr lang="en-US" dirty="0"/>
              <a:t>these mechanisms to function as needed, the wastewater must be applied in a controlled manner. </a:t>
            </a:r>
          </a:p>
        </p:txBody>
      </p:sp>
      <p:sp>
        <p:nvSpPr>
          <p:cNvPr id="5" name="Rectangle 4"/>
          <p:cNvSpPr/>
          <p:nvPr/>
        </p:nvSpPr>
        <p:spPr>
          <a:xfrm>
            <a:off x="692108" y="3429000"/>
            <a:ext cx="7537492" cy="923330"/>
          </a:xfrm>
          <a:prstGeom prst="rect">
            <a:avLst/>
          </a:prstGeom>
        </p:spPr>
        <p:txBody>
          <a:bodyPr wrap="square">
            <a:spAutoFit/>
          </a:bodyPr>
          <a:lstStyle/>
          <a:p>
            <a:r>
              <a:rPr lang="en-US" dirty="0"/>
              <a:t>Land treatment systems are expected to be managed to maintain aerobic conditions within the soil and allow time between applications for soil organisms to aerobically metabolize organic constituents in the wastewater.</a:t>
            </a:r>
          </a:p>
        </p:txBody>
      </p:sp>
      <p:sp>
        <p:nvSpPr>
          <p:cNvPr id="6" name="Rectangle 5"/>
          <p:cNvSpPr/>
          <p:nvPr/>
        </p:nvSpPr>
        <p:spPr>
          <a:xfrm>
            <a:off x="684756" y="4713962"/>
            <a:ext cx="7849644" cy="646331"/>
          </a:xfrm>
          <a:prstGeom prst="rect">
            <a:avLst/>
          </a:prstGeom>
        </p:spPr>
        <p:txBody>
          <a:bodyPr wrap="square">
            <a:spAutoFit/>
          </a:bodyPr>
          <a:lstStyle/>
          <a:p>
            <a:r>
              <a:rPr lang="en-US" dirty="0"/>
              <a:t>In general, the lower the loading rate and longer the period between applications the better.</a:t>
            </a:r>
          </a:p>
        </p:txBody>
      </p:sp>
    </p:spTree>
    <p:extLst>
      <p:ext uri="{BB962C8B-B14F-4D97-AF65-F5344CB8AC3E}">
        <p14:creationId xmlns:p14="http://schemas.microsoft.com/office/powerpoint/2010/main" val="787096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901700"/>
            <a:ext cx="5257800" cy="369332"/>
          </a:xfrm>
          <a:prstGeom prst="rect">
            <a:avLst/>
          </a:prstGeom>
        </p:spPr>
        <p:txBody>
          <a:bodyPr wrap="square">
            <a:spAutoFit/>
          </a:bodyPr>
          <a:lstStyle/>
          <a:p>
            <a:r>
              <a:rPr lang="en-US" b="1" dirty="0"/>
              <a:t>Overview of Land Treatment of Winery Wastewater</a:t>
            </a:r>
            <a:endParaRPr lang="en-US" dirty="0"/>
          </a:p>
        </p:txBody>
      </p:sp>
      <p:sp>
        <p:nvSpPr>
          <p:cNvPr id="3" name="Rectangle 2"/>
          <p:cNvSpPr/>
          <p:nvPr/>
        </p:nvSpPr>
        <p:spPr>
          <a:xfrm>
            <a:off x="838200" y="1600200"/>
            <a:ext cx="7391400" cy="369332"/>
          </a:xfrm>
          <a:prstGeom prst="rect">
            <a:avLst/>
          </a:prstGeom>
        </p:spPr>
        <p:txBody>
          <a:bodyPr wrap="square">
            <a:spAutoFit/>
          </a:bodyPr>
          <a:lstStyle/>
          <a:p>
            <a:r>
              <a:rPr lang="en-US" dirty="0"/>
              <a:t>Wastewater </a:t>
            </a:r>
            <a:r>
              <a:rPr lang="en-US" dirty="0" smtClean="0"/>
              <a:t>typically </a:t>
            </a:r>
            <a:r>
              <a:rPr lang="en-US" dirty="0"/>
              <a:t>receives minimal treatment prior to </a:t>
            </a:r>
            <a:r>
              <a:rPr lang="en-US" dirty="0" smtClean="0"/>
              <a:t>discharge. </a:t>
            </a:r>
            <a:endParaRPr lang="en-US" dirty="0"/>
          </a:p>
        </p:txBody>
      </p:sp>
      <p:sp>
        <p:nvSpPr>
          <p:cNvPr id="4" name="Rectangle 3"/>
          <p:cNvSpPr/>
          <p:nvPr/>
        </p:nvSpPr>
        <p:spPr>
          <a:xfrm>
            <a:off x="838200" y="2459504"/>
            <a:ext cx="6781800" cy="369332"/>
          </a:xfrm>
          <a:prstGeom prst="rect">
            <a:avLst/>
          </a:prstGeom>
        </p:spPr>
        <p:txBody>
          <a:bodyPr wrap="square">
            <a:spAutoFit/>
          </a:bodyPr>
          <a:lstStyle/>
          <a:p>
            <a:r>
              <a:rPr lang="en-US" dirty="0" smtClean="0"/>
              <a:t>Rely </a:t>
            </a:r>
            <a:r>
              <a:rPr lang="en-US" dirty="0"/>
              <a:t>on land treatment </a:t>
            </a:r>
            <a:r>
              <a:rPr lang="en-US" dirty="0" smtClean="0"/>
              <a:t>to </a:t>
            </a:r>
            <a:r>
              <a:rPr lang="en-US" dirty="0"/>
              <a:t>meet groundwater quality standards</a:t>
            </a:r>
          </a:p>
        </p:txBody>
      </p:sp>
      <p:sp>
        <p:nvSpPr>
          <p:cNvPr id="5" name="Rectangle 4"/>
          <p:cNvSpPr/>
          <p:nvPr/>
        </p:nvSpPr>
        <p:spPr>
          <a:xfrm>
            <a:off x="863600" y="3200400"/>
            <a:ext cx="7061200" cy="646331"/>
          </a:xfrm>
          <a:prstGeom prst="rect">
            <a:avLst/>
          </a:prstGeom>
        </p:spPr>
        <p:txBody>
          <a:bodyPr wrap="square">
            <a:spAutoFit/>
          </a:bodyPr>
          <a:lstStyle/>
          <a:p>
            <a:r>
              <a:rPr lang="en-US" dirty="0" smtClean="0"/>
              <a:t>Method </a:t>
            </a:r>
            <a:r>
              <a:rPr lang="en-US" dirty="0"/>
              <a:t>of </a:t>
            </a:r>
            <a:r>
              <a:rPr lang="en-US" dirty="0" smtClean="0"/>
              <a:t>Land Treatment:  Slow </a:t>
            </a:r>
            <a:r>
              <a:rPr lang="en-US" dirty="0"/>
              <a:t>rate, </a:t>
            </a:r>
            <a:r>
              <a:rPr lang="en-US" dirty="0" smtClean="0"/>
              <a:t>Overland </a:t>
            </a:r>
            <a:r>
              <a:rPr lang="en-US" dirty="0"/>
              <a:t>flow, </a:t>
            </a:r>
            <a:r>
              <a:rPr lang="en-US" dirty="0" smtClean="0"/>
              <a:t>Rapid </a:t>
            </a:r>
            <a:r>
              <a:rPr lang="en-US" dirty="0"/>
              <a:t>infiltration, </a:t>
            </a:r>
            <a:r>
              <a:rPr lang="en-US" dirty="0" smtClean="0"/>
              <a:t>Subsurface Soil Absorption</a:t>
            </a:r>
            <a:endParaRPr lang="en-US" dirty="0"/>
          </a:p>
        </p:txBody>
      </p:sp>
      <p:sp>
        <p:nvSpPr>
          <p:cNvPr id="6" name="Rectangle 5"/>
          <p:cNvSpPr/>
          <p:nvPr/>
        </p:nvSpPr>
        <p:spPr>
          <a:xfrm>
            <a:off x="863600" y="4343400"/>
            <a:ext cx="7061200" cy="1754326"/>
          </a:xfrm>
          <a:prstGeom prst="rect">
            <a:avLst/>
          </a:prstGeom>
        </p:spPr>
        <p:txBody>
          <a:bodyPr wrap="square">
            <a:spAutoFit/>
          </a:bodyPr>
          <a:lstStyle/>
          <a:p>
            <a:r>
              <a:rPr lang="en-US" dirty="0" smtClean="0"/>
              <a:t>Methods </a:t>
            </a:r>
            <a:r>
              <a:rPr lang="en-US" dirty="0"/>
              <a:t>of </a:t>
            </a:r>
            <a:r>
              <a:rPr lang="en-US" dirty="0" smtClean="0"/>
              <a:t>Wastewater Distribution: Spray Irrigation</a:t>
            </a:r>
            <a:r>
              <a:rPr lang="en-US" dirty="0"/>
              <a:t>, </a:t>
            </a:r>
            <a:r>
              <a:rPr lang="en-US" dirty="0" smtClean="0"/>
              <a:t>Vented Pipe</a:t>
            </a:r>
            <a:r>
              <a:rPr lang="en-US" dirty="0"/>
              <a:t>, </a:t>
            </a:r>
            <a:r>
              <a:rPr lang="en-US" dirty="0" smtClean="0"/>
              <a:t>Subsurface Tile</a:t>
            </a:r>
            <a:r>
              <a:rPr lang="en-US" dirty="0"/>
              <a:t>, </a:t>
            </a:r>
            <a:r>
              <a:rPr lang="en-US" dirty="0" smtClean="0"/>
              <a:t>Truck Mounted Applicator</a:t>
            </a:r>
            <a:r>
              <a:rPr lang="en-US" dirty="0"/>
              <a:t>, </a:t>
            </a:r>
            <a:r>
              <a:rPr lang="en-US" dirty="0" smtClean="0"/>
              <a:t>Drip Irrigation</a:t>
            </a:r>
            <a:r>
              <a:rPr lang="en-US" dirty="0"/>
              <a:t>, etc</a:t>
            </a:r>
            <a:r>
              <a:rPr lang="en-US" dirty="0" smtClean="0"/>
              <a:t>.</a:t>
            </a:r>
          </a:p>
          <a:p>
            <a:endParaRPr lang="en-US" dirty="0"/>
          </a:p>
          <a:p>
            <a:endParaRPr lang="en-US" dirty="0" smtClean="0"/>
          </a:p>
          <a:p>
            <a:r>
              <a:rPr lang="en-US" dirty="0" smtClean="0"/>
              <a:t>The choice of methods of Land Treatment and Wastewater Distribution are left to the facility.</a:t>
            </a:r>
            <a:endParaRPr lang="en-US" dirty="0"/>
          </a:p>
        </p:txBody>
      </p:sp>
    </p:spTree>
    <p:extLst>
      <p:ext uri="{BB962C8B-B14F-4D97-AF65-F5344CB8AC3E}">
        <p14:creationId xmlns:p14="http://schemas.microsoft.com/office/powerpoint/2010/main" val="3969205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85800"/>
            <a:ext cx="7543800" cy="3970318"/>
          </a:xfrm>
          <a:prstGeom prst="rect">
            <a:avLst/>
          </a:prstGeom>
        </p:spPr>
        <p:txBody>
          <a:bodyPr wrap="square">
            <a:spAutoFit/>
          </a:bodyPr>
          <a:lstStyle/>
          <a:p>
            <a:r>
              <a:rPr lang="en-US" dirty="0" smtClean="0"/>
              <a:t>Factors to consider include</a:t>
            </a:r>
            <a:r>
              <a:rPr lang="en-US" dirty="0"/>
              <a:t>: </a:t>
            </a:r>
            <a:endParaRPr lang="en-US" dirty="0" smtClean="0"/>
          </a:p>
          <a:p>
            <a:endParaRPr lang="en-US" dirty="0" smtClean="0"/>
          </a:p>
          <a:p>
            <a:r>
              <a:rPr lang="en-US" dirty="0" smtClean="0"/>
              <a:t>Financial </a:t>
            </a:r>
            <a:r>
              <a:rPr lang="en-US" dirty="0"/>
              <a:t>R</a:t>
            </a:r>
            <a:r>
              <a:rPr lang="en-US" dirty="0" smtClean="0"/>
              <a:t>esources	 		Staffing Requirements</a:t>
            </a:r>
          </a:p>
          <a:p>
            <a:endParaRPr lang="en-US" dirty="0" smtClean="0"/>
          </a:p>
          <a:p>
            <a:r>
              <a:rPr lang="en-US" dirty="0" smtClean="0"/>
              <a:t>Expertise Required 			Proximity </a:t>
            </a:r>
            <a:r>
              <a:rPr lang="en-US" dirty="0"/>
              <a:t>of </a:t>
            </a:r>
            <a:r>
              <a:rPr lang="en-US" dirty="0" smtClean="0"/>
              <a:t>Suitable / Available Land</a:t>
            </a:r>
          </a:p>
          <a:p>
            <a:endParaRPr lang="en-US" dirty="0" smtClean="0"/>
          </a:p>
          <a:p>
            <a:r>
              <a:rPr lang="en-US" dirty="0" smtClean="0"/>
              <a:t>Site characteristics 			Ownership </a:t>
            </a:r>
            <a:r>
              <a:rPr lang="en-US" dirty="0"/>
              <a:t>of the </a:t>
            </a:r>
            <a:r>
              <a:rPr lang="en-US" dirty="0" smtClean="0"/>
              <a:t>Site</a:t>
            </a:r>
          </a:p>
          <a:p>
            <a:endParaRPr lang="en-US" dirty="0" smtClean="0"/>
          </a:p>
          <a:p>
            <a:r>
              <a:rPr lang="en-US" dirty="0" smtClean="0"/>
              <a:t>Characteristics </a:t>
            </a:r>
            <a:r>
              <a:rPr lang="en-US" dirty="0"/>
              <a:t>of the </a:t>
            </a:r>
            <a:r>
              <a:rPr lang="en-US" dirty="0" smtClean="0"/>
              <a:t>Wastewater	Potential Odor Issues</a:t>
            </a:r>
          </a:p>
          <a:p>
            <a:endParaRPr lang="en-US" dirty="0"/>
          </a:p>
          <a:p>
            <a:r>
              <a:rPr lang="en-US" dirty="0" smtClean="0"/>
              <a:t>Density and proximity of residential dwellings, schools, and/or commercial operations (restaurants, childcare, eldercare) </a:t>
            </a:r>
          </a:p>
          <a:p>
            <a:endParaRPr lang="en-US" dirty="0"/>
          </a:p>
          <a:p>
            <a:r>
              <a:rPr lang="en-US" dirty="0" smtClean="0"/>
              <a:t>Wastewater Flows (Current and Future)</a:t>
            </a:r>
            <a:endParaRPr lang="en-US" dirty="0"/>
          </a:p>
        </p:txBody>
      </p:sp>
    </p:spTree>
    <p:extLst>
      <p:ext uri="{BB962C8B-B14F-4D97-AF65-F5344CB8AC3E}">
        <p14:creationId xmlns:p14="http://schemas.microsoft.com/office/powerpoint/2010/main" val="2841392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2041" y="1143000"/>
            <a:ext cx="7543800" cy="923330"/>
          </a:xfrm>
          <a:prstGeom prst="rect">
            <a:avLst/>
          </a:prstGeom>
        </p:spPr>
        <p:txBody>
          <a:bodyPr wrap="square">
            <a:spAutoFit/>
          </a:bodyPr>
          <a:lstStyle/>
          <a:p>
            <a:r>
              <a:rPr lang="en-US" dirty="0" smtClean="0"/>
              <a:t>Land treatment systems are expected to be designed, constructed, and operated with the intent to protect the water resources of the State of Michigan and the public health. </a:t>
            </a:r>
            <a:endParaRPr lang="en-US" dirty="0"/>
          </a:p>
        </p:txBody>
      </p:sp>
      <p:sp>
        <p:nvSpPr>
          <p:cNvPr id="3" name="Rectangle 2"/>
          <p:cNvSpPr/>
          <p:nvPr/>
        </p:nvSpPr>
        <p:spPr>
          <a:xfrm>
            <a:off x="884129" y="3048000"/>
            <a:ext cx="7137400" cy="1200329"/>
          </a:xfrm>
          <a:prstGeom prst="rect">
            <a:avLst/>
          </a:prstGeom>
        </p:spPr>
        <p:txBody>
          <a:bodyPr wrap="square">
            <a:spAutoFit/>
          </a:bodyPr>
          <a:lstStyle/>
          <a:p>
            <a:r>
              <a:rPr lang="en-US" dirty="0" smtClean="0"/>
              <a:t>The </a:t>
            </a:r>
            <a:r>
              <a:rPr lang="en-US" dirty="0"/>
              <a:t>DEQ reserves its authority under Part 31 of the NREPA to evaluate proposed and existing systems and require any and all changes and or additions the DEQ deems necessary and appropriate to ensure the protection of the waters of the State and public health. </a:t>
            </a:r>
          </a:p>
        </p:txBody>
      </p:sp>
    </p:spTree>
    <p:extLst>
      <p:ext uri="{BB962C8B-B14F-4D97-AF65-F5344CB8AC3E}">
        <p14:creationId xmlns:p14="http://schemas.microsoft.com/office/powerpoint/2010/main" val="1515549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67000" y="457200"/>
            <a:ext cx="2849434" cy="369332"/>
          </a:xfrm>
          <a:prstGeom prst="rect">
            <a:avLst/>
          </a:prstGeom>
        </p:spPr>
        <p:txBody>
          <a:bodyPr wrap="none">
            <a:spAutoFit/>
          </a:bodyPr>
          <a:lstStyle/>
          <a:p>
            <a:r>
              <a:rPr lang="en-US" b="1" dirty="0"/>
              <a:t>Methods of Land Treatment</a:t>
            </a:r>
            <a:endParaRPr lang="en-US" dirty="0"/>
          </a:p>
        </p:txBody>
      </p:sp>
      <p:sp>
        <p:nvSpPr>
          <p:cNvPr id="3" name="Rectangle 2"/>
          <p:cNvSpPr/>
          <p:nvPr/>
        </p:nvSpPr>
        <p:spPr>
          <a:xfrm>
            <a:off x="2978110" y="832366"/>
            <a:ext cx="2012218" cy="369332"/>
          </a:xfrm>
          <a:prstGeom prst="rect">
            <a:avLst/>
          </a:prstGeom>
        </p:spPr>
        <p:txBody>
          <a:bodyPr wrap="none">
            <a:spAutoFit/>
          </a:bodyPr>
          <a:lstStyle/>
          <a:p>
            <a:r>
              <a:rPr lang="en-US" dirty="0" smtClean="0"/>
              <a:t>(brief descriptions) </a:t>
            </a:r>
            <a:endParaRPr lang="en-US" dirty="0"/>
          </a:p>
        </p:txBody>
      </p:sp>
      <p:sp>
        <p:nvSpPr>
          <p:cNvPr id="4" name="Rectangle 3"/>
          <p:cNvSpPr/>
          <p:nvPr/>
        </p:nvSpPr>
        <p:spPr>
          <a:xfrm>
            <a:off x="609600" y="1209239"/>
            <a:ext cx="8229600" cy="1754326"/>
          </a:xfrm>
          <a:prstGeom prst="rect">
            <a:avLst/>
          </a:prstGeom>
        </p:spPr>
        <p:txBody>
          <a:bodyPr wrap="square">
            <a:spAutoFit/>
          </a:bodyPr>
          <a:lstStyle/>
          <a:p>
            <a:r>
              <a:rPr lang="en-US" b="1" dirty="0"/>
              <a:t>Slow Rate</a:t>
            </a:r>
            <a:r>
              <a:rPr lang="en-US" dirty="0"/>
              <a:t>: </a:t>
            </a:r>
            <a:r>
              <a:rPr lang="en-US" dirty="0" smtClean="0"/>
              <a:t>Application </a:t>
            </a:r>
            <a:r>
              <a:rPr lang="en-US" dirty="0"/>
              <a:t>of wastewater to a vegetated land surface with the applied wastewater being treated as it flows through the plant and soil </a:t>
            </a:r>
            <a:r>
              <a:rPr lang="en-US" dirty="0" smtClean="0"/>
              <a:t>matrix.  </a:t>
            </a:r>
          </a:p>
          <a:p>
            <a:endParaRPr lang="en-US" dirty="0"/>
          </a:p>
          <a:p>
            <a:r>
              <a:rPr lang="en-US" dirty="0"/>
              <a:t>D</a:t>
            </a:r>
            <a:r>
              <a:rPr lang="en-US" dirty="0" smtClean="0"/>
              <a:t>istribution typically accomplished through </a:t>
            </a:r>
            <a:r>
              <a:rPr lang="en-US" dirty="0"/>
              <a:t>spray or drip irrigation technology; however, other technologies or approaches such as distribution from a vehicle mounted apparatus may be acceptable.</a:t>
            </a:r>
          </a:p>
        </p:txBody>
      </p:sp>
      <p:sp>
        <p:nvSpPr>
          <p:cNvPr id="5" name="Rectangle 4"/>
          <p:cNvSpPr/>
          <p:nvPr/>
        </p:nvSpPr>
        <p:spPr>
          <a:xfrm>
            <a:off x="692110" y="3657600"/>
            <a:ext cx="7766090" cy="1754326"/>
          </a:xfrm>
          <a:prstGeom prst="rect">
            <a:avLst/>
          </a:prstGeom>
        </p:spPr>
        <p:txBody>
          <a:bodyPr wrap="square">
            <a:spAutoFit/>
          </a:bodyPr>
          <a:lstStyle/>
          <a:p>
            <a:r>
              <a:rPr lang="en-US" b="1" dirty="0"/>
              <a:t>Overland Flow</a:t>
            </a:r>
            <a:r>
              <a:rPr lang="en-US" dirty="0"/>
              <a:t>:  </a:t>
            </a:r>
            <a:r>
              <a:rPr lang="en-US" dirty="0" smtClean="0"/>
              <a:t>Application </a:t>
            </a:r>
            <a:r>
              <a:rPr lang="en-US" dirty="0"/>
              <a:t>of wastewater to the upper reaches of vegetated slopes with excess wastewater collected at the end of the slopes for reapplication. </a:t>
            </a:r>
            <a:endParaRPr lang="en-US" dirty="0" smtClean="0"/>
          </a:p>
          <a:p>
            <a:endParaRPr lang="en-US" dirty="0" smtClean="0"/>
          </a:p>
          <a:p>
            <a:r>
              <a:rPr lang="en-US" dirty="0" smtClean="0"/>
              <a:t>To </a:t>
            </a:r>
            <a:r>
              <a:rPr lang="en-US" dirty="0"/>
              <a:t>function properly, overland flow systems require slowly permeable soils to facilitate the distribution of the </a:t>
            </a:r>
            <a:r>
              <a:rPr lang="en-US" dirty="0" smtClean="0"/>
              <a:t>wastewater.</a:t>
            </a:r>
            <a:endParaRPr lang="en-US" dirty="0"/>
          </a:p>
        </p:txBody>
      </p:sp>
    </p:spTree>
    <p:extLst>
      <p:ext uri="{BB962C8B-B14F-4D97-AF65-F5344CB8AC3E}">
        <p14:creationId xmlns:p14="http://schemas.microsoft.com/office/powerpoint/2010/main" val="1409643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762000"/>
            <a:ext cx="7543800" cy="1754326"/>
          </a:xfrm>
          <a:prstGeom prst="rect">
            <a:avLst/>
          </a:prstGeom>
        </p:spPr>
        <p:txBody>
          <a:bodyPr wrap="square">
            <a:spAutoFit/>
          </a:bodyPr>
          <a:lstStyle/>
          <a:p>
            <a:r>
              <a:rPr lang="en-US" b="1" dirty="0"/>
              <a:t>Rapid Infiltration</a:t>
            </a:r>
            <a:r>
              <a:rPr lang="en-US" dirty="0"/>
              <a:t>:  </a:t>
            </a:r>
            <a:r>
              <a:rPr lang="en-US" dirty="0" smtClean="0"/>
              <a:t>Discharge to </a:t>
            </a:r>
            <a:r>
              <a:rPr lang="en-US" dirty="0"/>
              <a:t>basins constructed in areas with highly permeable soils.  The applied wastewater receives minimal treatment as it percolates through the soil matrix to the groundwater.  </a:t>
            </a:r>
            <a:endParaRPr lang="en-US" dirty="0" smtClean="0"/>
          </a:p>
          <a:p>
            <a:endParaRPr lang="en-US" dirty="0"/>
          </a:p>
          <a:p>
            <a:r>
              <a:rPr lang="en-US" dirty="0" smtClean="0"/>
              <a:t>The </a:t>
            </a:r>
            <a:r>
              <a:rPr lang="en-US" dirty="0"/>
              <a:t>use of this method will require site specific pretreatment of the wastewater prior to discharge.</a:t>
            </a:r>
          </a:p>
        </p:txBody>
      </p:sp>
      <p:sp>
        <p:nvSpPr>
          <p:cNvPr id="3" name="Rectangle 2"/>
          <p:cNvSpPr/>
          <p:nvPr/>
        </p:nvSpPr>
        <p:spPr>
          <a:xfrm>
            <a:off x="850900" y="3124200"/>
            <a:ext cx="7543800" cy="3139321"/>
          </a:xfrm>
          <a:prstGeom prst="rect">
            <a:avLst/>
          </a:prstGeom>
        </p:spPr>
        <p:txBody>
          <a:bodyPr wrap="square">
            <a:spAutoFit/>
          </a:bodyPr>
          <a:lstStyle/>
          <a:p>
            <a:r>
              <a:rPr lang="en-US" b="1" dirty="0"/>
              <a:t>Subsurface Soil Absorption (Drain field)</a:t>
            </a:r>
            <a:r>
              <a:rPr lang="en-US" dirty="0"/>
              <a:t>:  </a:t>
            </a:r>
            <a:r>
              <a:rPr lang="en-US" dirty="0" smtClean="0"/>
              <a:t>Discharge through </a:t>
            </a:r>
            <a:r>
              <a:rPr lang="en-US" dirty="0"/>
              <a:t>a distribution system placed below ground level.  </a:t>
            </a:r>
            <a:endParaRPr lang="en-US" dirty="0" smtClean="0"/>
          </a:p>
          <a:p>
            <a:endParaRPr lang="en-US" dirty="0"/>
          </a:p>
          <a:p>
            <a:r>
              <a:rPr lang="en-US" dirty="0" smtClean="0"/>
              <a:t>Suitability is a </a:t>
            </a:r>
            <a:r>
              <a:rPr lang="en-US" dirty="0"/>
              <a:t>function of the soil properties of the site and the extent to which the winery utilizes materials such as bentonite and diatomaceous </a:t>
            </a:r>
            <a:r>
              <a:rPr lang="en-US" dirty="0" smtClean="0"/>
              <a:t>earth.</a:t>
            </a:r>
          </a:p>
          <a:p>
            <a:endParaRPr lang="en-US" dirty="0"/>
          </a:p>
          <a:p>
            <a:r>
              <a:rPr lang="en-US" dirty="0" smtClean="0"/>
              <a:t>Preventing </a:t>
            </a:r>
            <a:r>
              <a:rPr lang="en-US" dirty="0"/>
              <a:t>such substances and </a:t>
            </a:r>
            <a:r>
              <a:rPr lang="en-US" dirty="0" smtClean="0"/>
              <a:t>others </a:t>
            </a:r>
            <a:r>
              <a:rPr lang="en-US" dirty="0"/>
              <a:t>from entering </a:t>
            </a:r>
            <a:r>
              <a:rPr lang="en-US" dirty="0" smtClean="0"/>
              <a:t>and clogging the </a:t>
            </a:r>
            <a:r>
              <a:rPr lang="en-US" dirty="0"/>
              <a:t>subsurface distribution </a:t>
            </a:r>
            <a:r>
              <a:rPr lang="en-US" dirty="0" smtClean="0"/>
              <a:t>system is critical.  </a:t>
            </a:r>
          </a:p>
          <a:p>
            <a:endParaRPr lang="en-US" dirty="0"/>
          </a:p>
          <a:p>
            <a:r>
              <a:rPr lang="en-US" dirty="0" smtClean="0"/>
              <a:t>The </a:t>
            </a:r>
            <a:r>
              <a:rPr lang="en-US" dirty="0"/>
              <a:t>use of this method may require site specific pretreatment of the wastewater prior to discharge. </a:t>
            </a:r>
          </a:p>
        </p:txBody>
      </p:sp>
    </p:spTree>
    <p:extLst>
      <p:ext uri="{BB962C8B-B14F-4D97-AF65-F5344CB8AC3E}">
        <p14:creationId xmlns:p14="http://schemas.microsoft.com/office/powerpoint/2010/main" val="2142622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612845"/>
            <a:ext cx="7620000" cy="4524315"/>
          </a:xfrm>
          <a:prstGeom prst="rect">
            <a:avLst/>
          </a:prstGeom>
        </p:spPr>
        <p:txBody>
          <a:bodyPr wrap="square">
            <a:spAutoFit/>
          </a:bodyPr>
          <a:lstStyle/>
          <a:p>
            <a:r>
              <a:rPr lang="en-US" b="1" dirty="0" smtClean="0"/>
              <a:t>			Dry-wells</a:t>
            </a:r>
            <a:endParaRPr lang="en-US" dirty="0"/>
          </a:p>
          <a:p>
            <a:endParaRPr lang="en-US" dirty="0" smtClean="0"/>
          </a:p>
          <a:p>
            <a:r>
              <a:rPr lang="en-US" dirty="0" smtClean="0"/>
              <a:t>The </a:t>
            </a:r>
            <a:r>
              <a:rPr lang="en-US" dirty="0"/>
              <a:t>DEQ does not recommend the use of </a:t>
            </a:r>
            <a:r>
              <a:rPr lang="en-US" dirty="0" smtClean="0"/>
              <a:t>dry-wells.</a:t>
            </a:r>
          </a:p>
          <a:p>
            <a:endParaRPr lang="en-US" dirty="0"/>
          </a:p>
          <a:p>
            <a:r>
              <a:rPr lang="en-US" dirty="0" smtClean="0"/>
              <a:t>Generally </a:t>
            </a:r>
            <a:r>
              <a:rPr lang="en-US" dirty="0"/>
              <a:t>not suitable for </a:t>
            </a:r>
            <a:r>
              <a:rPr lang="en-US" dirty="0" smtClean="0"/>
              <a:t>the discharge wastewater of this nature. </a:t>
            </a:r>
          </a:p>
          <a:p>
            <a:endParaRPr lang="en-US" dirty="0"/>
          </a:p>
          <a:p>
            <a:r>
              <a:rPr lang="en-US" dirty="0" smtClean="0"/>
              <a:t>Concerns </a:t>
            </a:r>
            <a:r>
              <a:rPr lang="en-US" dirty="0"/>
              <a:t>with the elevated Biochemical Oxygen Demand (BOD) of the wastewater and the potential to solubilize naturally occurring heavy metals within the soil column.  </a:t>
            </a:r>
            <a:endParaRPr lang="en-US" dirty="0" smtClean="0"/>
          </a:p>
          <a:p>
            <a:endParaRPr lang="en-US" dirty="0"/>
          </a:p>
          <a:p>
            <a:r>
              <a:rPr lang="en-US" dirty="0" smtClean="0"/>
              <a:t>Those </a:t>
            </a:r>
            <a:r>
              <a:rPr lang="en-US" dirty="0"/>
              <a:t>facilities currently using dry-wells are encouraged to begin exploring alternative methods for managing their wastewater</a:t>
            </a:r>
            <a:r>
              <a:rPr lang="en-US" b="1" dirty="0"/>
              <a:t>.  </a:t>
            </a:r>
            <a:endParaRPr lang="en-US" b="1" dirty="0" smtClean="0"/>
          </a:p>
          <a:p>
            <a:endParaRPr lang="en-US" b="1" dirty="0"/>
          </a:p>
          <a:p>
            <a:r>
              <a:rPr lang="en-US" b="1" dirty="0" smtClean="0"/>
              <a:t>The </a:t>
            </a:r>
            <a:r>
              <a:rPr lang="en-US" b="1" dirty="0"/>
              <a:t>DEQ intends to phase out the use of dry-wells by wineries and will be working with facilities through the permit application process to accomplish this goal.</a:t>
            </a:r>
            <a:endParaRPr lang="en-US" dirty="0"/>
          </a:p>
        </p:txBody>
      </p:sp>
    </p:spTree>
    <p:extLst>
      <p:ext uri="{BB962C8B-B14F-4D97-AF65-F5344CB8AC3E}">
        <p14:creationId xmlns:p14="http://schemas.microsoft.com/office/powerpoint/2010/main" val="3300858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612845"/>
            <a:ext cx="7391400" cy="5355312"/>
          </a:xfrm>
          <a:prstGeom prst="rect">
            <a:avLst/>
          </a:prstGeom>
        </p:spPr>
        <p:txBody>
          <a:bodyPr wrap="square">
            <a:spAutoFit/>
          </a:bodyPr>
          <a:lstStyle/>
          <a:p>
            <a:r>
              <a:rPr lang="en-US" b="1" dirty="0" smtClean="0"/>
              <a:t>		Land </a:t>
            </a:r>
            <a:r>
              <a:rPr lang="en-US" b="1" dirty="0"/>
              <a:t>Treatment </a:t>
            </a:r>
            <a:r>
              <a:rPr lang="en-US" b="1" dirty="0" smtClean="0"/>
              <a:t>Design</a:t>
            </a:r>
          </a:p>
          <a:p>
            <a:endParaRPr lang="en-US" dirty="0"/>
          </a:p>
          <a:p>
            <a:r>
              <a:rPr lang="en-US" dirty="0" smtClean="0"/>
              <a:t>Proper </a:t>
            </a:r>
            <a:r>
              <a:rPr lang="en-US" dirty="0"/>
              <a:t>design </a:t>
            </a:r>
            <a:r>
              <a:rPr lang="en-US" dirty="0" smtClean="0"/>
              <a:t>of a </a:t>
            </a:r>
            <a:r>
              <a:rPr lang="en-US" dirty="0"/>
              <a:t>land treatment system </a:t>
            </a:r>
            <a:r>
              <a:rPr lang="en-US" dirty="0" smtClean="0"/>
              <a:t>requires a </a:t>
            </a:r>
            <a:r>
              <a:rPr lang="en-US" dirty="0"/>
              <a:t>number of parameters </a:t>
            </a:r>
            <a:r>
              <a:rPr lang="en-US" dirty="0" smtClean="0"/>
              <a:t>to </a:t>
            </a:r>
            <a:r>
              <a:rPr lang="en-US" dirty="0"/>
              <a:t>be determined and/or evaluated.  </a:t>
            </a:r>
            <a:endParaRPr lang="en-US" dirty="0" smtClean="0"/>
          </a:p>
          <a:p>
            <a:endParaRPr lang="en-US" dirty="0" smtClean="0"/>
          </a:p>
          <a:p>
            <a:endParaRPr lang="en-US" dirty="0"/>
          </a:p>
          <a:p>
            <a:r>
              <a:rPr lang="en-US" dirty="0" smtClean="0"/>
              <a:t>Maximum Daily Discharge Volume </a:t>
            </a:r>
            <a:r>
              <a:rPr lang="en-US" dirty="0"/>
              <a:t>(MDDV) </a:t>
            </a:r>
            <a:r>
              <a:rPr lang="en-US" dirty="0" smtClean="0"/>
              <a:t>crush </a:t>
            </a:r>
            <a:r>
              <a:rPr lang="en-US" dirty="0"/>
              <a:t>and non-crush </a:t>
            </a:r>
            <a:r>
              <a:rPr lang="en-US" dirty="0" smtClean="0"/>
              <a:t>operations</a:t>
            </a:r>
          </a:p>
          <a:p>
            <a:endParaRPr lang="en-US" dirty="0" smtClean="0"/>
          </a:p>
          <a:p>
            <a:endParaRPr lang="en-US" dirty="0"/>
          </a:p>
          <a:p>
            <a:r>
              <a:rPr lang="en-US" dirty="0" smtClean="0"/>
              <a:t>Maximum Annual Discharge Volume </a:t>
            </a:r>
            <a:r>
              <a:rPr lang="en-US" dirty="0"/>
              <a:t>(MADV), </a:t>
            </a:r>
            <a:endParaRPr lang="en-US" dirty="0" smtClean="0"/>
          </a:p>
          <a:p>
            <a:endParaRPr lang="en-US" dirty="0" smtClean="0"/>
          </a:p>
          <a:p>
            <a:endParaRPr lang="en-US" dirty="0"/>
          </a:p>
          <a:p>
            <a:r>
              <a:rPr lang="en-US" dirty="0" smtClean="0"/>
              <a:t>Wastewater Characteristics		Soil Characteristics</a:t>
            </a:r>
          </a:p>
          <a:p>
            <a:endParaRPr lang="en-US" dirty="0" smtClean="0"/>
          </a:p>
          <a:p>
            <a:endParaRPr lang="en-US" dirty="0" smtClean="0"/>
          </a:p>
          <a:p>
            <a:r>
              <a:rPr lang="en-US" dirty="0" smtClean="0"/>
              <a:t>Hydraulic Loading Rates		Constituent </a:t>
            </a:r>
            <a:r>
              <a:rPr lang="en-US" dirty="0"/>
              <a:t>loading </a:t>
            </a:r>
            <a:r>
              <a:rPr lang="en-US" dirty="0" smtClean="0"/>
              <a:t>rates </a:t>
            </a:r>
          </a:p>
          <a:p>
            <a:endParaRPr lang="en-US" dirty="0" smtClean="0"/>
          </a:p>
          <a:p>
            <a:endParaRPr lang="en-US" dirty="0"/>
          </a:p>
          <a:p>
            <a:r>
              <a:rPr lang="en-US" dirty="0" smtClean="0"/>
              <a:t>Proper Sizing of the Land Treatment System    </a:t>
            </a:r>
            <a:endParaRPr lang="en-US" dirty="0"/>
          </a:p>
        </p:txBody>
      </p:sp>
    </p:spTree>
    <p:extLst>
      <p:ext uri="{BB962C8B-B14F-4D97-AF65-F5344CB8AC3E}">
        <p14:creationId xmlns:p14="http://schemas.microsoft.com/office/powerpoint/2010/main" val="37281543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TotalTime>
  <Words>1930</Words>
  <Application>Microsoft Office PowerPoint</Application>
  <PresentationFormat>On-screen Show (4:3)</PresentationFormat>
  <Paragraphs>419</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Guidesheet for the Design of Land Treatment Systems Utilized at Wineries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State of Michigan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Guidesheet for the Design of Land Treatment Systems Utilized at Wineries</dc:title>
  <dc:creator>Deatrick, Robert (DEQ)</dc:creator>
  <cp:lastModifiedBy>Deatrick, Robert (DEQ)</cp:lastModifiedBy>
  <cp:revision>32</cp:revision>
  <dcterms:created xsi:type="dcterms:W3CDTF">2015-05-28T18:50:28Z</dcterms:created>
  <dcterms:modified xsi:type="dcterms:W3CDTF">2015-06-03T19:29:54Z</dcterms:modified>
</cp:coreProperties>
</file>